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829" r:id="rId2"/>
    <p:sldId id="257" r:id="rId3"/>
    <p:sldId id="804" r:id="rId4"/>
    <p:sldId id="711" r:id="rId5"/>
    <p:sldId id="789" r:id="rId6"/>
    <p:sldId id="832" r:id="rId7"/>
    <p:sldId id="790" r:id="rId8"/>
    <p:sldId id="817" r:id="rId9"/>
    <p:sldId id="270" r:id="rId10"/>
    <p:sldId id="271" r:id="rId11"/>
    <p:sldId id="264" r:id="rId12"/>
    <p:sldId id="791" r:id="rId13"/>
    <p:sldId id="792" r:id="rId14"/>
    <p:sldId id="795" r:id="rId15"/>
    <p:sldId id="796" r:id="rId16"/>
    <p:sldId id="818" r:id="rId17"/>
    <p:sldId id="816" r:id="rId18"/>
    <p:sldId id="821" r:id="rId19"/>
    <p:sldId id="819" r:id="rId20"/>
    <p:sldId id="822" r:id="rId21"/>
    <p:sldId id="827" r:id="rId22"/>
    <p:sldId id="825" r:id="rId23"/>
    <p:sldId id="826" r:id="rId24"/>
    <p:sldId id="820" r:id="rId25"/>
    <p:sldId id="823" r:id="rId26"/>
    <p:sldId id="833" r:id="rId27"/>
    <p:sldId id="828" r:id="rId28"/>
    <p:sldId id="830" r:id="rId29"/>
    <p:sldId id="824" r:id="rId30"/>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4A2DC5-3950-4A72-9814-3A60EA67F4A1}">
          <p14:sldIdLst>
            <p14:sldId id="829"/>
            <p14:sldId id="257"/>
            <p14:sldId id="804"/>
            <p14:sldId id="711"/>
            <p14:sldId id="789"/>
            <p14:sldId id="832"/>
            <p14:sldId id="790"/>
            <p14:sldId id="817"/>
            <p14:sldId id="270"/>
            <p14:sldId id="271"/>
            <p14:sldId id="264"/>
            <p14:sldId id="791"/>
            <p14:sldId id="792"/>
            <p14:sldId id="795"/>
            <p14:sldId id="796"/>
            <p14:sldId id="818"/>
            <p14:sldId id="816"/>
            <p14:sldId id="821"/>
            <p14:sldId id="819"/>
            <p14:sldId id="822"/>
            <p14:sldId id="827"/>
            <p14:sldId id="825"/>
            <p14:sldId id="826"/>
            <p14:sldId id="820"/>
            <p14:sldId id="823"/>
            <p14:sldId id="833"/>
            <p14:sldId id="828"/>
            <p14:sldId id="830"/>
            <p14:sldId id="8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B2F"/>
    <a:srgbClr val="005A70"/>
    <a:srgbClr val="76881D"/>
    <a:srgbClr val="DAAA00"/>
    <a:srgbClr val="FFC000"/>
    <a:srgbClr val="007398"/>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04" autoAdjust="0"/>
  </p:normalViewPr>
  <p:slideViewPr>
    <p:cSldViewPr snapToGrid="0">
      <p:cViewPr varScale="1">
        <p:scale>
          <a:sx n="105" d="100"/>
          <a:sy n="105" d="100"/>
        </p:scale>
        <p:origin x="83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53" tIns="48327" rIns="96653" bIns="48327" rtlCol="0"/>
          <a:lstStyle>
            <a:lvl1pPr algn="r">
              <a:defRPr sz="1200"/>
            </a:lvl1pPr>
          </a:lstStyle>
          <a:p>
            <a:fld id="{3575C1B2-1B20-4CBF-AC10-5AD65B1E9B3F}" type="datetimeFigureOut">
              <a:rPr lang="en-US" smtClean="0"/>
              <a:t>11/24/2025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520441"/>
            <a:ext cx="7680960" cy="288036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53" tIns="48327" rIns="96653" bIns="48327" rtlCol="0" anchor="b"/>
          <a:lstStyle>
            <a:lvl1pPr algn="r">
              <a:defRPr sz="1200"/>
            </a:lvl1pPr>
          </a:lstStyle>
          <a:p>
            <a:fld id="{0949C89F-7E67-4EB6-B3B0-45D08060993B}" type="slidenum">
              <a:rPr lang="en-US" smtClean="0"/>
              <a:t>‹#›</a:t>
            </a:fld>
            <a:endParaRPr lang="en-US"/>
          </a:p>
        </p:txBody>
      </p:sp>
    </p:spTree>
    <p:extLst>
      <p:ext uri="{BB962C8B-B14F-4D97-AF65-F5344CB8AC3E}">
        <p14:creationId xmlns:p14="http://schemas.microsoft.com/office/powerpoint/2010/main" val="273762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103F-5012-17FF-E2CD-1642A72CC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FA9E5-CF70-C12D-408A-375B21D77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B6F378-C44A-EB1E-8166-4FBE011243D3}"/>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12B3F343-3604-6B4E-64C1-0B523E40B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11C8E-C8B8-DFAD-DFFD-2CF6C6F81972}"/>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406237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61B6-629B-67C6-A9DB-190940876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7DDBD-D81D-8F0D-DCD0-3FAA071178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03A7B-4D00-9376-7777-7821C688E38A}"/>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FD9B6B1D-84E8-32E8-788E-871480756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C65D5-05D7-9131-DE88-423B2213204E}"/>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309107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81819-3D17-8229-ADC9-D23E0409DD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B5D2-A045-40BE-F2C4-9275A57F0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3F7E-64DE-3D12-A3A6-484134DA700F}"/>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D7B1B924-98A4-34E7-4575-4A549F7BD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E45AF-78A4-24EF-3A48-656F4E75450A}"/>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316213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6C9F-FC9D-8B79-5B7A-B18C97A66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5482C-FA60-DB9D-2087-939371F57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B8584-B0E6-0B90-FEFE-2716B70A39C7}"/>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B7E7002D-3081-5445-316F-12E9BC934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2EE49-0398-CE41-BE16-3DA6188B541A}"/>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288001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CD98-39F1-CA0D-C5FD-1758561F3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D2DB06-88A6-3A21-E239-A9A4CFC9B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A9E64C-13DF-88CF-CA84-A474032625AE}"/>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37DAD197-BC4E-B4D7-F696-3D692253A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01283-E91D-3415-88C4-E08C1ACA53AE}"/>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162976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6E63-AF43-CA3A-2C4E-3684B5242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2D80F-634F-B72F-A331-B633EEFD6A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8BE64B-C925-90A3-8454-CE6428296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A61C3-4833-7EFE-CC90-433805C99940}"/>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6" name="Footer Placeholder 5">
            <a:extLst>
              <a:ext uri="{FF2B5EF4-FFF2-40B4-BE49-F238E27FC236}">
                <a16:creationId xmlns:a16="http://schemas.microsoft.com/office/drawing/2014/main" id="{BB999A2E-C5CD-EB00-367F-507F3C6C3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BD445-36D2-2396-8663-5D6B7CCDB42A}"/>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11270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43EF-20EA-EF47-BBE1-C286E2184F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1AAEC9-49B8-7D64-4203-CBBB7462A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0A62E-23B8-6EF4-BE2A-3079D4FE0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336D89-B46E-F398-48A0-D8EF021EC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BCD01-2BBA-B697-837E-236279982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9EA6E8-BB27-4C2F-9512-C8961F7AD4B4}"/>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8" name="Footer Placeholder 7">
            <a:extLst>
              <a:ext uri="{FF2B5EF4-FFF2-40B4-BE49-F238E27FC236}">
                <a16:creationId xmlns:a16="http://schemas.microsoft.com/office/drawing/2014/main" id="{34C5B075-563C-6C90-506F-6B2FFFFF0F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53B9E8-765B-847B-D68E-D62A8CDC086F}"/>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142441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0BC8-BE4A-4C8D-3DDC-594A45F1FB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8C2AB-4E40-2059-0CB0-E7227A7AC33E}"/>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4" name="Footer Placeholder 3">
            <a:extLst>
              <a:ext uri="{FF2B5EF4-FFF2-40B4-BE49-F238E27FC236}">
                <a16:creationId xmlns:a16="http://schemas.microsoft.com/office/drawing/2014/main" id="{7E5694EE-C339-A856-60F9-C4C67899A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03979-9228-CD54-C4D1-13D232AFD567}"/>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267378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FB82A-6CB6-F7D2-107C-8FBEA0C5DB1F}"/>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3" name="Footer Placeholder 2">
            <a:extLst>
              <a:ext uri="{FF2B5EF4-FFF2-40B4-BE49-F238E27FC236}">
                <a16:creationId xmlns:a16="http://schemas.microsoft.com/office/drawing/2014/main" id="{00B40346-E90F-D9B5-B22D-B059B142B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640DC-8B6B-FF1B-614B-7E214DC488DB}"/>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274342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CF5B-6A27-ED59-501B-03C0CA988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4CD84-E00A-A7B0-ED13-BCDA3CDCA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EAD28-E24F-9BB6-509D-B04AB9FBD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CE720-96B7-2983-43D4-839493AF96B9}"/>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6" name="Footer Placeholder 5">
            <a:extLst>
              <a:ext uri="{FF2B5EF4-FFF2-40B4-BE49-F238E27FC236}">
                <a16:creationId xmlns:a16="http://schemas.microsoft.com/office/drawing/2014/main" id="{BE884D2B-90C2-2ED4-923B-62DE9D8F2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8782E-D1AF-54C0-4581-4719DDF3A511}"/>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225786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4C7-94F6-4B4C-11D3-74A7F6FA9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40D25A-04DD-FE3B-9765-E64C36E8B0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233F6C-9B6F-7C27-5370-1E5895A9C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E56A-6187-B2F5-900E-924ACD95974F}"/>
              </a:ext>
            </a:extLst>
          </p:cNvPr>
          <p:cNvSpPr>
            <a:spLocks noGrp="1"/>
          </p:cNvSpPr>
          <p:nvPr>
            <p:ph type="dt" sz="half" idx="10"/>
          </p:nvPr>
        </p:nvSpPr>
        <p:spPr/>
        <p:txBody>
          <a:bodyPr/>
          <a:lstStyle/>
          <a:p>
            <a:fld id="{59AEFB04-6921-43A8-B5FC-553F706BDAB6}" type="datetimeFigureOut">
              <a:rPr lang="en-US" smtClean="0"/>
              <a:t>11/24/2025</a:t>
            </a:fld>
            <a:endParaRPr lang="en-US"/>
          </a:p>
        </p:txBody>
      </p:sp>
      <p:sp>
        <p:nvSpPr>
          <p:cNvPr id="6" name="Footer Placeholder 5">
            <a:extLst>
              <a:ext uri="{FF2B5EF4-FFF2-40B4-BE49-F238E27FC236}">
                <a16:creationId xmlns:a16="http://schemas.microsoft.com/office/drawing/2014/main" id="{D3022A59-CE85-A4F3-73FE-0D93DB9DA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27303-9229-0C08-EBAB-B59795DEFA39}"/>
              </a:ext>
            </a:extLst>
          </p:cNvPr>
          <p:cNvSpPr>
            <a:spLocks noGrp="1"/>
          </p:cNvSpPr>
          <p:nvPr>
            <p:ph type="sldNum" sz="quarter" idx="12"/>
          </p:nvPr>
        </p:nvSpPr>
        <p:spPr/>
        <p:txBody>
          <a:bodyPr/>
          <a:lstStyle/>
          <a:p>
            <a:fld id="{245D22F1-78BF-4CF8-B710-45C40BB429BD}" type="slidenum">
              <a:rPr lang="en-US" smtClean="0"/>
              <a:t>‹#›</a:t>
            </a:fld>
            <a:endParaRPr lang="en-US"/>
          </a:p>
        </p:txBody>
      </p:sp>
    </p:spTree>
    <p:extLst>
      <p:ext uri="{BB962C8B-B14F-4D97-AF65-F5344CB8AC3E}">
        <p14:creationId xmlns:p14="http://schemas.microsoft.com/office/powerpoint/2010/main" val="246122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42D74-1E71-C598-56C3-79A924875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EEBCC-8173-C82D-0A26-0C1A29BD6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75E4C-4388-EE96-9D16-F532F0EF6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EFB04-6921-43A8-B5FC-553F706BDAB6}" type="datetimeFigureOut">
              <a:rPr lang="en-US" smtClean="0"/>
              <a:t>11/24/2025</a:t>
            </a:fld>
            <a:endParaRPr lang="en-US"/>
          </a:p>
        </p:txBody>
      </p:sp>
      <p:sp>
        <p:nvSpPr>
          <p:cNvPr id="5" name="Footer Placeholder 4">
            <a:extLst>
              <a:ext uri="{FF2B5EF4-FFF2-40B4-BE49-F238E27FC236}">
                <a16:creationId xmlns:a16="http://schemas.microsoft.com/office/drawing/2014/main" id="{369875F7-31AB-92B2-CB49-4912C973B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1A7E88-202C-C4D1-E572-5A617488E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D22F1-78BF-4CF8-B710-45C40BB429BD}" type="slidenum">
              <a:rPr lang="en-US" smtClean="0"/>
              <a:t>‹#›</a:t>
            </a:fld>
            <a:endParaRPr lang="en-US"/>
          </a:p>
        </p:txBody>
      </p:sp>
    </p:spTree>
    <p:extLst>
      <p:ext uri="{BB962C8B-B14F-4D97-AF65-F5344CB8AC3E}">
        <p14:creationId xmlns:p14="http://schemas.microsoft.com/office/powerpoint/2010/main" val="360336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9008-0467-8C3F-AED9-E5F52E9D5DA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5428C06-D663-92DA-A8F1-6BE9950699BA}"/>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CA951AA-3A5A-27B4-4DB8-E86E2B68167E}"/>
              </a:ext>
            </a:extLst>
          </p:cNvPr>
          <p:cNvSpPr>
            <a:spLocks noGrp="1"/>
          </p:cNvSpPr>
          <p:nvPr>
            <p:ph type="subTitle" idx="1"/>
          </p:nvPr>
        </p:nvSpPr>
        <p:spPr>
          <a:xfrm>
            <a:off x="0" y="2774157"/>
            <a:ext cx="12192000" cy="837723"/>
          </a:xfrm>
        </p:spPr>
        <p:txBody>
          <a:bodyPr vert="horz" lIns="91440" tIns="45720" rIns="91440" bIns="45720" rtlCol="0" anchor="t">
            <a:normAutofit/>
          </a:bodyPr>
          <a:lstStyle/>
          <a:p>
            <a:r>
              <a:rPr lang="en-US" sz="3600" dirty="0">
                <a:latin typeface="GoudyCatDCDReg" pitchFamily="2" charset="0"/>
              </a:rPr>
              <a:t>2025 Shenandoah Housing Design Challenge</a:t>
            </a:r>
            <a:endParaRPr lang="en-US" sz="3600" dirty="0">
              <a:solidFill>
                <a:srgbClr val="76881D"/>
              </a:solidFill>
              <a:latin typeface="GoudyCatDCDReg" pitchFamily="2" charset="0"/>
            </a:endParaRPr>
          </a:p>
        </p:txBody>
      </p:sp>
      <p:sp>
        <p:nvSpPr>
          <p:cNvPr id="9" name="TextBox 8">
            <a:extLst>
              <a:ext uri="{FF2B5EF4-FFF2-40B4-BE49-F238E27FC236}">
                <a16:creationId xmlns:a16="http://schemas.microsoft.com/office/drawing/2014/main" id="{6459A2CB-D795-565F-9BA1-88FD7F393BE6}"/>
              </a:ext>
            </a:extLst>
          </p:cNvPr>
          <p:cNvSpPr txBox="1"/>
          <p:nvPr/>
        </p:nvSpPr>
        <p:spPr>
          <a:xfrm>
            <a:off x="9666893" y="6326971"/>
            <a:ext cx="2179782" cy="369332"/>
          </a:xfrm>
          <a:prstGeom prst="rect">
            <a:avLst/>
          </a:prstGeom>
          <a:noFill/>
        </p:spPr>
        <p:txBody>
          <a:bodyPr wrap="square" rtlCol="0">
            <a:spAutoFit/>
          </a:bodyPr>
          <a:lstStyle/>
          <a:p>
            <a:pPr algn="ctr"/>
            <a:r>
              <a:rPr lang="en-US" dirty="0">
                <a:solidFill>
                  <a:schemeClr val="bg1"/>
                </a:solidFill>
                <a:latin typeface="Goudy Old Style" panose="02020502050305020303" pitchFamily="18" charset="0"/>
              </a:rPr>
              <a:t>Be Inspired</a:t>
            </a:r>
          </a:p>
        </p:txBody>
      </p:sp>
      <p:pic>
        <p:nvPicPr>
          <p:cNvPr id="11" name="Picture 10" descr="Shape, icon&#10;&#10;Description automatically generated with medium confidence">
            <a:extLst>
              <a:ext uri="{FF2B5EF4-FFF2-40B4-BE49-F238E27FC236}">
                <a16:creationId xmlns:a16="http://schemas.microsoft.com/office/drawing/2014/main" id="{9786BB74-A130-2CD4-CE98-A2F93C517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10" name="Picture 9">
            <a:extLst>
              <a:ext uri="{FF2B5EF4-FFF2-40B4-BE49-F238E27FC236}">
                <a16:creationId xmlns:a16="http://schemas.microsoft.com/office/drawing/2014/main" id="{917185D0-3320-1BDC-451F-59FAE3B476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3657" y="542318"/>
            <a:ext cx="6084686" cy="1946353"/>
          </a:xfrm>
          <a:prstGeom prst="rect">
            <a:avLst/>
          </a:prstGeom>
        </p:spPr>
      </p:pic>
      <p:pic>
        <p:nvPicPr>
          <p:cNvPr id="2" name="Picture 1">
            <a:extLst>
              <a:ext uri="{FF2B5EF4-FFF2-40B4-BE49-F238E27FC236}">
                <a16:creationId xmlns:a16="http://schemas.microsoft.com/office/drawing/2014/main" id="{D0C2DF05-428C-859C-2E3B-47155201CBE1}"/>
              </a:ext>
            </a:extLst>
          </p:cNvPr>
          <p:cNvPicPr>
            <a:picLocks noChangeAspect="1"/>
          </p:cNvPicPr>
          <p:nvPr/>
        </p:nvPicPr>
        <p:blipFill>
          <a:blip r:embed="rId4"/>
          <a:stretch>
            <a:fillRect/>
          </a:stretch>
        </p:blipFill>
        <p:spPr>
          <a:xfrm>
            <a:off x="9528212" y="4429919"/>
            <a:ext cx="2457143" cy="980952"/>
          </a:xfrm>
          <a:prstGeom prst="rect">
            <a:avLst/>
          </a:prstGeom>
        </p:spPr>
      </p:pic>
      <p:sp>
        <p:nvSpPr>
          <p:cNvPr id="4" name="Subtitle 2">
            <a:extLst>
              <a:ext uri="{FF2B5EF4-FFF2-40B4-BE49-F238E27FC236}">
                <a16:creationId xmlns:a16="http://schemas.microsoft.com/office/drawing/2014/main" id="{75FC191E-149D-1516-299A-4030C45F8817}"/>
              </a:ext>
            </a:extLst>
          </p:cNvPr>
          <p:cNvSpPr txBox="1">
            <a:spLocks/>
          </p:cNvSpPr>
          <p:nvPr/>
        </p:nvSpPr>
        <p:spPr>
          <a:xfrm>
            <a:off x="0" y="3550571"/>
            <a:ext cx="12192000" cy="83772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latin typeface="Century Gothic" panose="020B0502020202020204" pitchFamily="34" charset="0"/>
              </a:rPr>
              <a:t>Innovative Housing Solutions for a Thriving Community</a:t>
            </a:r>
            <a:endParaRPr lang="en-US" sz="2000" i="1" dirty="0">
              <a:solidFill>
                <a:srgbClr val="76881D"/>
              </a:solidFill>
              <a:latin typeface="Century Gothic" panose="020B0502020202020204" pitchFamily="34" charset="0"/>
            </a:endParaRPr>
          </a:p>
        </p:txBody>
      </p:sp>
      <p:sp>
        <p:nvSpPr>
          <p:cNvPr id="6" name="TextBox 5">
            <a:extLst>
              <a:ext uri="{FF2B5EF4-FFF2-40B4-BE49-F238E27FC236}">
                <a16:creationId xmlns:a16="http://schemas.microsoft.com/office/drawing/2014/main" id="{2DBA8C4A-7668-DC09-83CC-7B67809EFF6A}"/>
              </a:ext>
            </a:extLst>
          </p:cNvPr>
          <p:cNvSpPr txBox="1"/>
          <p:nvPr/>
        </p:nvSpPr>
        <p:spPr>
          <a:xfrm>
            <a:off x="3000756" y="4429919"/>
            <a:ext cx="6190488" cy="830997"/>
          </a:xfrm>
          <a:prstGeom prst="rect">
            <a:avLst/>
          </a:prstGeom>
          <a:noFill/>
        </p:spPr>
        <p:txBody>
          <a:bodyPr wrap="square">
            <a:spAutoFit/>
          </a:bodyPr>
          <a:lstStyle/>
          <a:p>
            <a:pPr algn="ctr"/>
            <a:r>
              <a:rPr lang="en-US" sz="2400" dirty="0">
                <a:solidFill>
                  <a:srgbClr val="76881D"/>
                </a:solidFill>
                <a:latin typeface="Century Gothic" panose="020B0502020202020204" pitchFamily="34" charset="0"/>
              </a:rPr>
              <a:t>Information Session | Q&amp;A</a:t>
            </a:r>
          </a:p>
          <a:p>
            <a:pPr algn="ctr"/>
            <a:r>
              <a:rPr lang="en-US" sz="2400" dirty="0">
                <a:solidFill>
                  <a:srgbClr val="76881D"/>
                </a:solidFill>
                <a:latin typeface="Century Gothic" panose="020B0502020202020204" pitchFamily="34" charset="0"/>
              </a:rPr>
              <a:t>September 16, 2025</a:t>
            </a:r>
          </a:p>
        </p:txBody>
      </p:sp>
    </p:spTree>
    <p:extLst>
      <p:ext uri="{BB962C8B-B14F-4D97-AF65-F5344CB8AC3E}">
        <p14:creationId xmlns:p14="http://schemas.microsoft.com/office/powerpoint/2010/main" val="198696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1ECF40-ECCB-7BB0-12B3-402D72D1DEC9}"/>
              </a:ext>
            </a:extLst>
          </p:cNvPr>
          <p:cNvSpPr/>
          <p:nvPr/>
        </p:nvSpPr>
        <p:spPr>
          <a:xfrm>
            <a:off x="0" y="5691188"/>
            <a:ext cx="12192000" cy="1166812"/>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0" name="TextBox 7">
            <a:extLst>
              <a:ext uri="{FF2B5EF4-FFF2-40B4-BE49-F238E27FC236}">
                <a16:creationId xmlns:a16="http://schemas.microsoft.com/office/drawing/2014/main" id="{EF88E4D9-5201-6574-C89D-FE5933FCE32E}"/>
              </a:ext>
            </a:extLst>
          </p:cNvPr>
          <p:cNvSpPr txBox="1">
            <a:spLocks noChangeArrowheads="1"/>
          </p:cNvSpPr>
          <p:nvPr/>
        </p:nvSpPr>
        <p:spPr bwMode="auto">
          <a:xfrm>
            <a:off x="3032125" y="955675"/>
            <a:ext cx="6127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107000"/>
              </a:lnSpc>
            </a:pPr>
            <a:r>
              <a:rPr lang="en-US" altLang="en-US" b="1">
                <a:latin typeface="Garamond" panose="02020404030301010803" pitchFamily="18" charset="0"/>
                <a:ea typeface="Calibri" panose="020F0502020204030204" pitchFamily="34" charset="0"/>
                <a:cs typeface="Times New Roman" panose="02020603050405020304" pitchFamily="18" charset="0"/>
              </a:rPr>
              <a:t>Property Value vs. Value per Acre</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9221" name="Picture 1">
            <a:extLst>
              <a:ext uri="{FF2B5EF4-FFF2-40B4-BE49-F238E27FC236}">
                <a16:creationId xmlns:a16="http://schemas.microsoft.com/office/drawing/2014/main" id="{57174A99-9BFF-8C73-1250-A37BAE68F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19" t="7678" r="14903" b="65202"/>
          <a:stretch>
            <a:fillRect/>
          </a:stretch>
        </p:blipFill>
        <p:spPr bwMode="auto">
          <a:xfrm>
            <a:off x="3163888" y="2020888"/>
            <a:ext cx="58642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a:extLst>
              <a:ext uri="{FF2B5EF4-FFF2-40B4-BE49-F238E27FC236}">
                <a16:creationId xmlns:a16="http://schemas.microsoft.com/office/drawing/2014/main" id="{8DA1CA99-466E-77D8-774D-1FD361D39158}"/>
              </a:ext>
            </a:extLst>
          </p:cNvPr>
          <p:cNvSpPr txBox="1">
            <a:spLocks noChangeArrowheads="1"/>
          </p:cNvSpPr>
          <p:nvPr/>
        </p:nvSpPr>
        <p:spPr bwMode="auto">
          <a:xfrm>
            <a:off x="3032125" y="5075238"/>
            <a:ext cx="6127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107000"/>
              </a:lnSpc>
            </a:pPr>
            <a:r>
              <a:rPr lang="en-US" altLang="en-US" b="1">
                <a:latin typeface="Garamond" panose="02020404030301010803" pitchFamily="18" charset="0"/>
                <a:ea typeface="Calibri" panose="020F0502020204030204" pitchFamily="34" charset="0"/>
                <a:cs typeface="Times New Roman" panose="02020603050405020304" pitchFamily="18" charset="0"/>
              </a:rPr>
              <a:t>Where is the best investment? </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2B5EA74-6B05-DB35-7DBC-DA391DBC96D6}"/>
              </a:ext>
            </a:extLst>
          </p:cNvPr>
          <p:cNvSpPr txBox="1">
            <a:spLocks/>
          </p:cNvSpPr>
          <p:nvPr/>
        </p:nvSpPr>
        <p:spPr>
          <a:xfrm>
            <a:off x="150920" y="276016"/>
            <a:ext cx="9144000" cy="6520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5A70"/>
                </a:solidFill>
                <a:latin typeface="Garamond" panose="02020404030301010803" pitchFamily="18" charset="0"/>
              </a:rPr>
              <a:t>Known Benefits – Value?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3">
            <a:extLst>
              <a:ext uri="{FF2B5EF4-FFF2-40B4-BE49-F238E27FC236}">
                <a16:creationId xmlns:a16="http://schemas.microsoft.com/office/drawing/2014/main" id="{D870BA27-9930-F1AD-4F54-BBF548E27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0163"/>
            <a:ext cx="86106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7981F-3DA3-CD67-506B-B5F12EE534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7B43D55-D53B-5A3F-245A-F054C2224CA7}"/>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FDE9E-C13A-AE28-3FE4-68F514CCB4BE}"/>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Why ADUs?</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999B5481-CB87-7AE6-D7F2-F89DC55402FB}"/>
              </a:ext>
            </a:extLst>
          </p:cNvPr>
          <p:cNvSpPr>
            <a:spLocks noGrp="1"/>
          </p:cNvSpPr>
          <p:nvPr>
            <p:ph type="subTitle" idx="1"/>
          </p:nvPr>
        </p:nvSpPr>
        <p:spPr>
          <a:xfrm>
            <a:off x="268405" y="1098499"/>
            <a:ext cx="11578269" cy="4422301"/>
          </a:xfrm>
        </p:spPr>
        <p:txBody>
          <a:bodyPr vert="horz" lIns="91440" tIns="45720" rIns="91440" bIns="45720" rtlCol="0" anchor="t">
            <a:normAutofit lnSpcReduction="10000"/>
          </a:bodyPr>
          <a:lstStyle/>
          <a:p>
            <a:pPr algn="l"/>
            <a:r>
              <a:rPr lang="en-US" sz="3200" dirty="0">
                <a:latin typeface="Garamond"/>
                <a:ea typeface="Calibri" panose="020F0502020204030204" pitchFamily="34" charset="0"/>
                <a:cs typeface="Times New Roman"/>
              </a:rPr>
              <a:t>Launching a design competition to create energy and enthusiasm for real projects in our community and eventually leading to pre-approved Accessory Dwelling Unit (ADU) plans.</a:t>
            </a:r>
          </a:p>
          <a:p>
            <a:pPr algn="l"/>
            <a:endParaRPr lang="en-US" sz="2800"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Affordable, flexible housing option for families and caregivers.</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Fits within existing lots—garage conversions, backyard cottages, basement units.</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Bang for your buck, more cost-effective than new homes.</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Noticing trends in other states to remove local control of parking minimums, state building code changes to allow more units on ingress/egress or fire safety. Lets stay ahead…</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7A8B80FB-D8B0-4FE7-F429-0DE30B4B23F3}"/>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032F6AAB-BF19-F105-1A45-57C93D3A7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5" name="Picture 4">
            <a:extLst>
              <a:ext uri="{FF2B5EF4-FFF2-40B4-BE49-F238E27FC236}">
                <a16:creationId xmlns:a16="http://schemas.microsoft.com/office/drawing/2014/main" id="{03D7F33F-3316-D581-E75E-E81A986B9D61}"/>
              </a:ext>
            </a:extLst>
          </p:cNvPr>
          <p:cNvPicPr>
            <a:picLocks noChangeAspect="1"/>
          </p:cNvPicPr>
          <p:nvPr/>
        </p:nvPicPr>
        <p:blipFill>
          <a:blip r:embed="rId3"/>
          <a:stretch>
            <a:fillRect/>
          </a:stretch>
        </p:blipFill>
        <p:spPr>
          <a:xfrm>
            <a:off x="150920" y="5836495"/>
            <a:ext cx="2457143" cy="980952"/>
          </a:xfrm>
          <a:prstGeom prst="rect">
            <a:avLst/>
          </a:prstGeom>
        </p:spPr>
      </p:pic>
    </p:spTree>
    <p:extLst>
      <p:ext uri="{BB962C8B-B14F-4D97-AF65-F5344CB8AC3E}">
        <p14:creationId xmlns:p14="http://schemas.microsoft.com/office/powerpoint/2010/main" val="70890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F935-CB0B-545B-A48A-349AC3BF42F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A07D59-1E2B-E90D-C589-7DC3BB4AD0D8}"/>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C1FD2-18E3-1D3B-D8D2-45EDB9191F1C}"/>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How the Competition Works</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71570FBA-6250-02AC-0D0E-8C892014856A}"/>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Open to architects, builders, students, and creatives.</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Submit plans for one of three ADU types:</a:t>
            </a:r>
          </a:p>
          <a:p>
            <a:pPr marL="914400" lvl="1" indent="-457200" algn="l">
              <a:buFont typeface="Courier New" panose="02070309020205020404" pitchFamily="49" charset="0"/>
              <a:buChar char="o"/>
            </a:pPr>
            <a:r>
              <a:rPr lang="en-US" dirty="0">
                <a:latin typeface="Garamond"/>
                <a:ea typeface="Calibri" panose="020F0502020204030204" pitchFamily="34" charset="0"/>
                <a:cs typeface="Times New Roman"/>
              </a:rPr>
              <a:t>Detached new construction</a:t>
            </a:r>
          </a:p>
          <a:p>
            <a:pPr marL="914400" lvl="1" indent="-457200" algn="l">
              <a:buFont typeface="Courier New" panose="02070309020205020404" pitchFamily="49" charset="0"/>
              <a:buChar char="o"/>
            </a:pPr>
            <a:r>
              <a:rPr lang="en-US" dirty="0">
                <a:latin typeface="Garamond"/>
                <a:ea typeface="Calibri" panose="020F0502020204030204" pitchFamily="34" charset="0"/>
                <a:cs typeface="Times New Roman"/>
              </a:rPr>
              <a:t>Additions to existing homes</a:t>
            </a:r>
          </a:p>
          <a:p>
            <a:pPr marL="914400" lvl="1" indent="-457200" algn="l">
              <a:buFont typeface="Courier New" panose="02070309020205020404" pitchFamily="49" charset="0"/>
              <a:buChar char="o"/>
            </a:pPr>
            <a:r>
              <a:rPr lang="en-US" dirty="0">
                <a:latin typeface="Garamond"/>
                <a:ea typeface="Calibri" panose="020F0502020204030204" pitchFamily="34" charset="0"/>
                <a:cs typeface="Times New Roman"/>
              </a:rPr>
              <a:t>Adaptive reuse (e.g., garages, barns)</a:t>
            </a:r>
          </a:p>
          <a:p>
            <a:pPr algn="l"/>
            <a:endParaRPr lang="en-US" dirty="0">
              <a:latin typeface="Garamond"/>
              <a:ea typeface="Calibri" panose="020F0502020204030204" pitchFamily="34" charset="0"/>
              <a:cs typeface="Times New Roman"/>
            </a:endParaRPr>
          </a:p>
          <a:p>
            <a:pPr algn="l"/>
            <a:endParaRPr lang="en-US"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03FEF5F1-C5C7-A031-031A-7DE2FB5DF3EA}"/>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001BE220-7EFD-7469-2377-F0542CD6B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8" name="Picture 7">
            <a:extLst>
              <a:ext uri="{FF2B5EF4-FFF2-40B4-BE49-F238E27FC236}">
                <a16:creationId xmlns:a16="http://schemas.microsoft.com/office/drawing/2014/main" id="{6A76146D-324D-8D01-9464-637D6FF98C96}"/>
              </a:ext>
            </a:extLst>
          </p:cNvPr>
          <p:cNvPicPr>
            <a:picLocks noChangeAspect="1"/>
          </p:cNvPicPr>
          <p:nvPr/>
        </p:nvPicPr>
        <p:blipFill>
          <a:blip r:embed="rId3"/>
          <a:stretch>
            <a:fillRect/>
          </a:stretch>
        </p:blipFill>
        <p:spPr>
          <a:xfrm>
            <a:off x="150920" y="5836495"/>
            <a:ext cx="2457143" cy="980952"/>
          </a:xfrm>
          <a:prstGeom prst="rect">
            <a:avLst/>
          </a:prstGeom>
        </p:spPr>
      </p:pic>
    </p:spTree>
    <p:extLst>
      <p:ext uri="{BB962C8B-B14F-4D97-AF65-F5344CB8AC3E}">
        <p14:creationId xmlns:p14="http://schemas.microsoft.com/office/powerpoint/2010/main" val="217592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21474-2102-B6BF-1E4D-C5ABD8D99E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819FE00-EEF1-F4DD-E57F-329CD71F9C58}"/>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3F1CE-4B8A-B390-3E6C-71D6503054A7}"/>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Competition Timeline – Thanksgiving! </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E5902C93-B44B-1A89-A05B-91E697AF2CDB}"/>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October 16:			</a:t>
            </a:r>
            <a:r>
              <a:rPr lang="en-US" b="1" dirty="0">
                <a:latin typeface="Garamond"/>
                <a:ea typeface="Calibri" panose="020F0502020204030204" pitchFamily="34" charset="0"/>
                <a:cs typeface="Times New Roman"/>
              </a:rPr>
              <a:t>Submission Deadline</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Confirm judges and logistics</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Prep Materials for Review</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October/Early November:		</a:t>
            </a:r>
            <a:r>
              <a:rPr lang="en-US" b="1" dirty="0">
                <a:latin typeface="Garamond"/>
                <a:ea typeface="Calibri" panose="020F0502020204030204" pitchFamily="34" charset="0"/>
                <a:cs typeface="Times New Roman"/>
              </a:rPr>
              <a:t>Judging and Showcase</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Review and score submissions</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Mid-October: Host public or juried showcase event</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Document with photos, community feedback, press coverage</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Begin drafting toolkit of winning designs or patterns</a:t>
            </a:r>
          </a:p>
          <a:p>
            <a:pPr lvl="1" algn="l"/>
            <a:r>
              <a:rPr lang="en-US" dirty="0">
                <a:latin typeface="Garamond"/>
                <a:ea typeface="Calibri" panose="020F0502020204030204" pitchFamily="34" charset="0"/>
                <a:cs typeface="Times New Roman"/>
              </a:rPr>
              <a:t>Goal: Winners selected, project visibly complete.</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November/Early December:	</a:t>
            </a:r>
            <a:r>
              <a:rPr lang="en-US" b="1" dirty="0">
                <a:latin typeface="Garamond"/>
                <a:ea typeface="Calibri" panose="020F0502020204030204" pitchFamily="34" charset="0"/>
                <a:cs typeface="Times New Roman"/>
              </a:rPr>
              <a:t>Governor’s Housing Conference, Roanoke 19-21</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Final Engagement</a:t>
            </a:r>
          </a:p>
          <a:p>
            <a:pPr marL="914400" lvl="1" indent="-457200" algn="l">
              <a:buFont typeface="Arial" panose="020B0604020202020204" pitchFamily="34" charset="0"/>
              <a:buChar char="•"/>
            </a:pPr>
            <a:r>
              <a:rPr lang="en-US" dirty="0">
                <a:latin typeface="Garamond"/>
                <a:ea typeface="Calibri" panose="020F0502020204030204" pitchFamily="34" charset="0"/>
                <a:cs typeface="Times New Roman"/>
              </a:rPr>
              <a:t>Prep final material for AARP Deadlines</a:t>
            </a:r>
          </a:p>
          <a:p>
            <a:pPr marL="914400" lvl="1"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3859881A-D1BF-DA53-BFFF-B9EACE4F4B34}"/>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413904AC-4D6D-1911-741A-03ED098CC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8" name="Picture 7">
            <a:extLst>
              <a:ext uri="{FF2B5EF4-FFF2-40B4-BE49-F238E27FC236}">
                <a16:creationId xmlns:a16="http://schemas.microsoft.com/office/drawing/2014/main" id="{058678AD-3E25-83A6-68EE-62148B5C472F}"/>
              </a:ext>
            </a:extLst>
          </p:cNvPr>
          <p:cNvPicPr>
            <a:picLocks noChangeAspect="1"/>
          </p:cNvPicPr>
          <p:nvPr/>
        </p:nvPicPr>
        <p:blipFill>
          <a:blip r:embed="rId3"/>
          <a:stretch>
            <a:fillRect/>
          </a:stretch>
        </p:blipFill>
        <p:spPr>
          <a:xfrm>
            <a:off x="150920" y="5836495"/>
            <a:ext cx="2457143" cy="980952"/>
          </a:xfrm>
          <a:prstGeom prst="rect">
            <a:avLst/>
          </a:prstGeom>
        </p:spPr>
      </p:pic>
    </p:spTree>
    <p:extLst>
      <p:ext uri="{BB962C8B-B14F-4D97-AF65-F5344CB8AC3E}">
        <p14:creationId xmlns:p14="http://schemas.microsoft.com/office/powerpoint/2010/main" val="72364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3417-CDCC-35ED-4FD3-87A08D80C3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3F0212-82C4-B9BC-5BD2-9C4A08817140}"/>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355A9-47AE-9E2E-1B72-AAF881A25FB3}"/>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Town use?! </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2AFC4362-44E4-FDDD-864C-9BDBF8383B6C}"/>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Ready-to-use plans to streamline permitting</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Aligns with County Comp Plan Strategies 5.1.7, 5.2.4, and 5.3.6</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Promotes intergenerational housing and local workforce retention</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Aligns with recently completed or soon to be completed plans?! </a:t>
            </a:r>
          </a:p>
          <a:p>
            <a:pPr marL="457200" indent="-457200" algn="l">
              <a:buFont typeface="Arial" panose="020B0604020202020204" pitchFamily="34" charset="0"/>
              <a:buChar char="•"/>
            </a:pPr>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A69AF27D-3786-5083-331A-56B835F17B1A}"/>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1C790378-2414-C7C4-D2B9-695370480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8" name="Picture 7">
            <a:extLst>
              <a:ext uri="{FF2B5EF4-FFF2-40B4-BE49-F238E27FC236}">
                <a16:creationId xmlns:a16="http://schemas.microsoft.com/office/drawing/2014/main" id="{84CA207E-4266-5FB6-A8D7-3844E27DBCF5}"/>
              </a:ext>
            </a:extLst>
          </p:cNvPr>
          <p:cNvPicPr>
            <a:picLocks noChangeAspect="1"/>
          </p:cNvPicPr>
          <p:nvPr/>
        </p:nvPicPr>
        <p:blipFill>
          <a:blip r:embed="rId3"/>
          <a:stretch>
            <a:fillRect/>
          </a:stretch>
        </p:blipFill>
        <p:spPr>
          <a:xfrm>
            <a:off x="150920" y="5836495"/>
            <a:ext cx="2457143" cy="980952"/>
          </a:xfrm>
          <a:prstGeom prst="rect">
            <a:avLst/>
          </a:prstGeom>
        </p:spPr>
      </p:pic>
    </p:spTree>
    <p:extLst>
      <p:ext uri="{BB962C8B-B14F-4D97-AF65-F5344CB8AC3E}">
        <p14:creationId xmlns:p14="http://schemas.microsoft.com/office/powerpoint/2010/main" val="143652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709F-EA66-4317-1E29-99846F0A83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C90EC9-60B7-68AD-41F4-FA4C789030D2}"/>
              </a:ext>
            </a:extLst>
          </p:cNvPr>
          <p:cNvSpPr/>
          <p:nvPr/>
        </p:nvSpPr>
        <p:spPr>
          <a:xfrm>
            <a:off x="0" y="5691253"/>
            <a:ext cx="12192000" cy="1166746"/>
          </a:xfrm>
          <a:prstGeom prst="rect">
            <a:avLst/>
          </a:prstGeom>
          <a:solidFill>
            <a:srgbClr val="971B2F"/>
          </a:solidFill>
          <a:ln>
            <a:solidFill>
              <a:srgbClr val="971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i="1" dirty="0">
              <a:solidFill>
                <a:schemeClr val="bg1"/>
              </a:solidFill>
              <a:latin typeface="Century Gothic" panose="020B0502020202020204" pitchFamily="34" charset="0"/>
            </a:endParaRPr>
          </a:p>
        </p:txBody>
      </p:sp>
      <p:sp>
        <p:nvSpPr>
          <p:cNvPr id="11" name="Title 1">
            <a:extLst>
              <a:ext uri="{FF2B5EF4-FFF2-40B4-BE49-F238E27FC236}">
                <a16:creationId xmlns:a16="http://schemas.microsoft.com/office/drawing/2014/main" id="{A745EB8B-D797-AC59-8058-C54B5F134D22}"/>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AARP ADU Competition </a:t>
            </a:r>
          </a:p>
        </p:txBody>
      </p:sp>
      <p:sp>
        <p:nvSpPr>
          <p:cNvPr id="2" name="TextBox 1">
            <a:extLst>
              <a:ext uri="{FF2B5EF4-FFF2-40B4-BE49-F238E27FC236}">
                <a16:creationId xmlns:a16="http://schemas.microsoft.com/office/drawing/2014/main" id="{565A78CF-9279-F8AB-5BAD-221F16DCD6D5}"/>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5" name="Picture 4" descr="Shape, icon&#10;&#10;Description automatically generated with medium confidence">
            <a:extLst>
              <a:ext uri="{FF2B5EF4-FFF2-40B4-BE49-F238E27FC236}">
                <a16:creationId xmlns:a16="http://schemas.microsoft.com/office/drawing/2014/main" id="{C1E2A2CB-92C3-93A6-6528-F88D19073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6" name="TextBox 5">
            <a:extLst>
              <a:ext uri="{FF2B5EF4-FFF2-40B4-BE49-F238E27FC236}">
                <a16:creationId xmlns:a16="http://schemas.microsoft.com/office/drawing/2014/main" id="{CE71C3E0-4F04-72D0-FA9D-22183912CDE0}"/>
              </a:ext>
            </a:extLst>
          </p:cNvPr>
          <p:cNvSpPr txBox="1"/>
          <p:nvPr/>
        </p:nvSpPr>
        <p:spPr>
          <a:xfrm>
            <a:off x="228600" y="1170432"/>
            <a:ext cx="8887968" cy="328057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latin typeface="Garamond" panose="02020404030301010803" pitchFamily="18" charset="0"/>
              </a:rPr>
              <a:t>Grant opportunity that benefits residents, especially those age 50 and older </a:t>
            </a:r>
          </a:p>
          <a:p>
            <a:pPr marL="285750" indent="-285750" algn="just">
              <a:lnSpc>
                <a:spcPct val="150000"/>
              </a:lnSpc>
              <a:buFont typeface="Arial" panose="020B0604020202020204" pitchFamily="34" charset="0"/>
              <a:buChar char="•"/>
            </a:pPr>
            <a:r>
              <a:rPr lang="en-US" sz="2000" dirty="0">
                <a:latin typeface="Garamond" panose="02020404030301010803" pitchFamily="18" charset="0"/>
              </a:rPr>
              <a:t>Implementing housing choice design competition to increase housing options and encourage implementation of policies that enable greater choice in housing  </a:t>
            </a:r>
          </a:p>
          <a:p>
            <a:pPr marL="285750" indent="-285750" algn="just">
              <a:lnSpc>
                <a:spcPct val="150000"/>
              </a:lnSpc>
              <a:buFont typeface="Arial" panose="020B0604020202020204" pitchFamily="34" charset="0"/>
              <a:buChar char="•"/>
            </a:pPr>
            <a:r>
              <a:rPr lang="en-US" sz="2000" dirty="0">
                <a:latin typeface="Garamond" panose="02020404030301010803" pitchFamily="18" charset="0"/>
              </a:rPr>
              <a:t>Designs will be created by </a:t>
            </a:r>
            <a:r>
              <a:rPr lang="en-US" sz="2000" b="1" dirty="0">
                <a:latin typeface="Garamond" panose="02020404030301010803" pitchFamily="18" charset="0"/>
              </a:rPr>
              <a:t>YOU</a:t>
            </a:r>
            <a:r>
              <a:rPr lang="en-US" sz="2000" dirty="0">
                <a:latin typeface="Garamond" panose="02020404030301010803" pitchFamily="18" charset="0"/>
              </a:rPr>
              <a:t>!</a:t>
            </a:r>
          </a:p>
          <a:p>
            <a:pPr marL="742950" lvl="1" indent="-285750" algn="just">
              <a:lnSpc>
                <a:spcPct val="150000"/>
              </a:lnSpc>
              <a:buFont typeface="Arial" panose="020B0604020202020204" pitchFamily="34" charset="0"/>
              <a:buChar char="•"/>
            </a:pPr>
            <a:r>
              <a:rPr lang="en-US" sz="2000" dirty="0">
                <a:latin typeface="Garamond" panose="02020404030301010803" pitchFamily="18" charset="0"/>
              </a:rPr>
              <a:t>Architects</a:t>
            </a:r>
          </a:p>
          <a:p>
            <a:pPr marL="742950" lvl="1" indent="-285750" algn="just">
              <a:lnSpc>
                <a:spcPct val="150000"/>
              </a:lnSpc>
              <a:buFont typeface="Arial" panose="020B0604020202020204" pitchFamily="34" charset="0"/>
              <a:buChar char="•"/>
            </a:pPr>
            <a:r>
              <a:rPr lang="en-US" sz="2000" dirty="0">
                <a:latin typeface="Garamond" panose="02020404030301010803" pitchFamily="18" charset="0"/>
              </a:rPr>
              <a:t>Builders </a:t>
            </a:r>
          </a:p>
          <a:p>
            <a:pPr marL="742950" lvl="1" indent="-285750" algn="just">
              <a:lnSpc>
                <a:spcPct val="150000"/>
              </a:lnSpc>
              <a:buFont typeface="Arial" panose="020B0604020202020204" pitchFamily="34" charset="0"/>
              <a:buChar char="•"/>
            </a:pPr>
            <a:r>
              <a:rPr lang="en-US" sz="2000" dirty="0">
                <a:latin typeface="Garamond" panose="02020404030301010803" pitchFamily="18" charset="0"/>
              </a:rPr>
              <a:t>Students</a:t>
            </a:r>
          </a:p>
        </p:txBody>
      </p:sp>
    </p:spTree>
    <p:extLst>
      <p:ext uri="{BB962C8B-B14F-4D97-AF65-F5344CB8AC3E}">
        <p14:creationId xmlns:p14="http://schemas.microsoft.com/office/powerpoint/2010/main" val="87780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5A44-5571-9A48-5260-DF7394230F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731607-EF5B-B8E4-17DC-3684B35EB7AA}"/>
              </a:ext>
            </a:extLst>
          </p:cNvPr>
          <p:cNvSpPr/>
          <p:nvPr/>
        </p:nvSpPr>
        <p:spPr>
          <a:xfrm>
            <a:off x="0" y="5691253"/>
            <a:ext cx="12192000" cy="1166746"/>
          </a:xfrm>
          <a:prstGeom prst="rect">
            <a:avLst/>
          </a:prstGeom>
          <a:solidFill>
            <a:srgbClr val="76881D"/>
          </a:solidFill>
          <a:ln>
            <a:solidFill>
              <a:srgbClr val="768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itle 1">
            <a:extLst>
              <a:ext uri="{FF2B5EF4-FFF2-40B4-BE49-F238E27FC236}">
                <a16:creationId xmlns:a16="http://schemas.microsoft.com/office/drawing/2014/main" id="{C9DE2319-AB2C-17B0-F957-DE8D92FC213E}"/>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Awards and Benefits of Participating</a:t>
            </a:r>
          </a:p>
        </p:txBody>
      </p:sp>
      <p:sp>
        <p:nvSpPr>
          <p:cNvPr id="10" name="TextBox 9">
            <a:extLst>
              <a:ext uri="{FF2B5EF4-FFF2-40B4-BE49-F238E27FC236}">
                <a16:creationId xmlns:a16="http://schemas.microsoft.com/office/drawing/2014/main" id="{88CD6820-B29D-AEB9-5737-82391BF6DE67}"/>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4471007F-8846-0D78-DB73-C70D0A6BF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2" name="TextBox 1">
            <a:extLst>
              <a:ext uri="{FF2B5EF4-FFF2-40B4-BE49-F238E27FC236}">
                <a16:creationId xmlns:a16="http://schemas.microsoft.com/office/drawing/2014/main" id="{C72FD081-7AC3-72D1-67AA-FFD0F651DBF2}"/>
              </a:ext>
            </a:extLst>
          </p:cNvPr>
          <p:cNvSpPr txBox="1"/>
          <p:nvPr/>
        </p:nvSpPr>
        <p:spPr>
          <a:xfrm>
            <a:off x="237745" y="1033272"/>
            <a:ext cx="10158983" cy="379270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b="1" dirty="0">
                <a:latin typeface="Garamond" panose="02020404030301010803" pitchFamily="18" charset="0"/>
              </a:rPr>
              <a:t>$16,000 </a:t>
            </a:r>
            <a:r>
              <a:rPr lang="en-US" dirty="0">
                <a:latin typeface="Garamond" panose="02020404030301010803" pitchFamily="18" charset="0"/>
              </a:rPr>
              <a:t>is available in cash prizes for winning submissions: </a:t>
            </a:r>
          </a:p>
          <a:p>
            <a:pPr marL="285750" indent="-285750" algn="just">
              <a:lnSpc>
                <a:spcPct val="150000"/>
              </a:lnSpc>
              <a:buFont typeface="Arial" panose="020B0604020202020204" pitchFamily="34" charset="0"/>
              <a:buChar char="•"/>
            </a:pPr>
            <a:r>
              <a:rPr lang="en-US" dirty="0">
                <a:latin typeface="Garamond" panose="02020404030301010803" pitchFamily="18" charset="0"/>
              </a:rPr>
              <a:t>What categories are “winning submissions”?</a:t>
            </a:r>
          </a:p>
          <a:p>
            <a:pPr marL="742950" lvl="1" indent="-285750" algn="just">
              <a:lnSpc>
                <a:spcPct val="150000"/>
              </a:lnSpc>
              <a:buFont typeface="Arial" panose="020B0604020202020204" pitchFamily="34" charset="0"/>
              <a:buChar char="•"/>
            </a:pPr>
            <a:r>
              <a:rPr lang="en-US" dirty="0">
                <a:latin typeface="Garamond" panose="02020404030301010803" pitchFamily="18" charset="0"/>
              </a:rPr>
              <a:t>Best ADU design for a new freestanding structure (</a:t>
            </a:r>
            <a:r>
              <a:rPr lang="en-US" b="1" dirty="0">
                <a:latin typeface="Garamond" panose="02020404030301010803" pitchFamily="18" charset="0"/>
              </a:rPr>
              <a:t>$5,000</a:t>
            </a:r>
            <a:r>
              <a:rPr lang="en-US" dirty="0">
                <a:latin typeface="Garamond" panose="02020404030301010803" pitchFamily="18" charset="0"/>
              </a:rPr>
              <a:t>)</a:t>
            </a:r>
          </a:p>
          <a:p>
            <a:pPr marL="742950" lvl="1" indent="-285750" algn="just">
              <a:lnSpc>
                <a:spcPct val="150000"/>
              </a:lnSpc>
              <a:buFont typeface="Arial" panose="020B0604020202020204" pitchFamily="34" charset="0"/>
              <a:buChar char="•"/>
            </a:pPr>
            <a:r>
              <a:rPr lang="en-US" dirty="0">
                <a:latin typeface="Garamond" panose="02020404030301010803" pitchFamily="18" charset="0"/>
              </a:rPr>
              <a:t>Best ADU design for adaptive reuse of an existing freestanding structure (</a:t>
            </a:r>
            <a:r>
              <a:rPr lang="en-US" b="1" dirty="0">
                <a:latin typeface="Garamond" panose="02020404030301010803" pitchFamily="18" charset="0"/>
              </a:rPr>
              <a:t>$5,000</a:t>
            </a:r>
            <a:r>
              <a:rPr lang="en-US" dirty="0">
                <a:latin typeface="Garamond" panose="02020404030301010803" pitchFamily="18" charset="0"/>
              </a:rPr>
              <a:t>)</a:t>
            </a:r>
          </a:p>
          <a:p>
            <a:pPr marL="742950" lvl="1" indent="-285750" algn="just">
              <a:lnSpc>
                <a:spcPct val="150000"/>
              </a:lnSpc>
              <a:buFont typeface="Arial" panose="020B0604020202020204" pitchFamily="34" charset="0"/>
              <a:buChar char="•"/>
            </a:pPr>
            <a:r>
              <a:rPr lang="en-US" dirty="0">
                <a:latin typeface="Garamond" panose="02020404030301010803" pitchFamily="18" charset="0"/>
              </a:rPr>
              <a:t>Best ADU design for an addition onto a primary dwelling (</a:t>
            </a:r>
            <a:r>
              <a:rPr lang="en-US" b="1" dirty="0">
                <a:latin typeface="Garamond" panose="02020404030301010803" pitchFamily="18" charset="0"/>
              </a:rPr>
              <a:t>$5,000</a:t>
            </a:r>
            <a:r>
              <a:rPr lang="en-US" dirty="0">
                <a:latin typeface="Garamond" panose="02020404030301010803" pitchFamily="18" charset="0"/>
              </a:rPr>
              <a:t>)</a:t>
            </a:r>
          </a:p>
          <a:p>
            <a:pPr marL="742950" lvl="1" indent="-285750" algn="just">
              <a:lnSpc>
                <a:spcPct val="150000"/>
              </a:lnSpc>
              <a:buFont typeface="Arial" panose="020B0604020202020204" pitchFamily="34" charset="0"/>
              <a:buChar char="•"/>
            </a:pPr>
            <a:r>
              <a:rPr lang="en-US" dirty="0">
                <a:latin typeface="Garamond" panose="02020404030301010803" pitchFamily="18" charset="0"/>
              </a:rPr>
              <a:t>People’s Choice Award (</a:t>
            </a:r>
            <a:r>
              <a:rPr lang="en-US" b="1" dirty="0">
                <a:latin typeface="Garamond" panose="02020404030301010803" pitchFamily="18" charset="0"/>
              </a:rPr>
              <a:t>$1,000</a:t>
            </a:r>
            <a:r>
              <a:rPr lang="en-US" dirty="0">
                <a:latin typeface="Garamond" panose="02020404030301010803" pitchFamily="18" charset="0"/>
              </a:rPr>
              <a:t>) </a:t>
            </a:r>
          </a:p>
          <a:p>
            <a:pPr marL="285750" indent="-285750" algn="just">
              <a:lnSpc>
                <a:spcPct val="150000"/>
              </a:lnSpc>
              <a:buFont typeface="Arial" panose="020B0604020202020204" pitchFamily="34" charset="0"/>
              <a:buChar char="•"/>
            </a:pPr>
            <a:r>
              <a:rPr lang="en-US" dirty="0">
                <a:latin typeface="Garamond" panose="02020404030301010803" pitchFamily="18" charset="0"/>
              </a:rPr>
              <a:t>Apart from Winning Submissions, we plan to post qualified submissions on our website and showcase them </a:t>
            </a:r>
          </a:p>
          <a:p>
            <a:pPr marL="742950" lvl="1" indent="-285750" algn="just">
              <a:lnSpc>
                <a:spcPct val="150000"/>
              </a:lnSpc>
              <a:buFont typeface="Arial" panose="020B0604020202020204" pitchFamily="34" charset="0"/>
              <a:buChar char="•"/>
            </a:pPr>
            <a:r>
              <a:rPr lang="en-US" dirty="0">
                <a:latin typeface="Garamond" panose="02020404030301010803" pitchFamily="18" charset="0"/>
              </a:rPr>
              <a:t>We will also compile and share contact information for participants who wish to make it available, providing homeowners with resources to further explore ADU development. </a:t>
            </a:r>
          </a:p>
        </p:txBody>
      </p:sp>
    </p:spTree>
    <p:extLst>
      <p:ext uri="{BB962C8B-B14F-4D97-AF65-F5344CB8AC3E}">
        <p14:creationId xmlns:p14="http://schemas.microsoft.com/office/powerpoint/2010/main" val="339210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CF65-1762-B253-5B2B-7861B01D2B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1B4FBC7-4A79-2D62-E82E-11384DD48291}"/>
              </a:ext>
            </a:extLst>
          </p:cNvPr>
          <p:cNvSpPr/>
          <p:nvPr/>
        </p:nvSpPr>
        <p:spPr>
          <a:xfrm>
            <a:off x="0" y="5743598"/>
            <a:ext cx="12192000" cy="1166746"/>
          </a:xfrm>
          <a:prstGeom prst="rect">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i="1" dirty="0">
              <a:solidFill>
                <a:schemeClr val="bg1"/>
              </a:solidFill>
              <a:latin typeface="Century Gothic" panose="020B0502020202020204" pitchFamily="34" charset="0"/>
            </a:endParaRPr>
          </a:p>
        </p:txBody>
      </p:sp>
      <p:sp>
        <p:nvSpPr>
          <p:cNvPr id="11" name="Title 1">
            <a:extLst>
              <a:ext uri="{FF2B5EF4-FFF2-40B4-BE49-F238E27FC236}">
                <a16:creationId xmlns:a16="http://schemas.microsoft.com/office/drawing/2014/main" id="{CC9EF5CB-0C3D-373A-2F15-6699488AE0C0}"/>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Selecting Case Study Site</a:t>
            </a:r>
          </a:p>
        </p:txBody>
      </p:sp>
      <p:sp>
        <p:nvSpPr>
          <p:cNvPr id="2" name="TextBox 1">
            <a:extLst>
              <a:ext uri="{FF2B5EF4-FFF2-40B4-BE49-F238E27FC236}">
                <a16:creationId xmlns:a16="http://schemas.microsoft.com/office/drawing/2014/main" id="{491820F5-EFB0-33B4-1E09-7564B37FE7F3}"/>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5" name="Picture 4" descr="Shape, icon&#10;&#10;Description automatically generated with medium confidence">
            <a:extLst>
              <a:ext uri="{FF2B5EF4-FFF2-40B4-BE49-F238E27FC236}">
                <a16:creationId xmlns:a16="http://schemas.microsoft.com/office/drawing/2014/main" id="{B80CCD16-D0CD-1515-2090-D759B7F45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6" name="TextBox 5">
            <a:extLst>
              <a:ext uri="{FF2B5EF4-FFF2-40B4-BE49-F238E27FC236}">
                <a16:creationId xmlns:a16="http://schemas.microsoft.com/office/drawing/2014/main" id="{FE97E0D0-5C51-9D8A-6DCC-E3C7E63A65EE}"/>
              </a:ext>
            </a:extLst>
          </p:cNvPr>
          <p:cNvSpPr txBox="1"/>
          <p:nvPr/>
        </p:nvSpPr>
        <p:spPr>
          <a:xfrm>
            <a:off x="150919" y="1152808"/>
            <a:ext cx="6212973" cy="46237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aramond" panose="02020404030301010803" pitchFamily="18" charset="0"/>
              </a:rPr>
              <a:t>Select a Case Study, each Case study will have the following: </a:t>
            </a:r>
          </a:p>
          <a:p>
            <a:pPr marL="742950" lvl="1" indent="-285750">
              <a:lnSpc>
                <a:spcPct val="150000"/>
              </a:lnSpc>
              <a:buFont typeface="Arial" panose="020B0604020202020204" pitchFamily="34" charset="0"/>
              <a:buChar char="•"/>
            </a:pPr>
            <a:r>
              <a:rPr lang="en-US" b="1" dirty="0">
                <a:latin typeface="Garamond" panose="02020404030301010803" pitchFamily="18" charset="0"/>
              </a:rPr>
              <a:t>Various Homeowner goals</a:t>
            </a:r>
          </a:p>
          <a:p>
            <a:pPr marL="742950" lvl="1" indent="-285750">
              <a:lnSpc>
                <a:spcPct val="150000"/>
              </a:lnSpc>
              <a:buFont typeface="Arial" panose="020B0604020202020204" pitchFamily="34" charset="0"/>
              <a:buChar char="•"/>
            </a:pPr>
            <a:r>
              <a:rPr lang="en-US" b="1" dirty="0">
                <a:latin typeface="Garamond" panose="02020404030301010803" pitchFamily="18" charset="0"/>
              </a:rPr>
              <a:t>Site Characteristics </a:t>
            </a:r>
          </a:p>
          <a:p>
            <a:pPr marL="742950" lvl="1" indent="-285750">
              <a:lnSpc>
                <a:spcPct val="150000"/>
              </a:lnSpc>
              <a:buFont typeface="Arial" panose="020B0604020202020204" pitchFamily="34" charset="0"/>
              <a:buChar char="•"/>
            </a:pPr>
            <a:r>
              <a:rPr lang="en-US" b="1" dirty="0">
                <a:latin typeface="Garamond" panose="02020404030301010803" pitchFamily="18" charset="0"/>
              </a:rPr>
              <a:t>Regulatory environments </a:t>
            </a:r>
          </a:p>
          <a:p>
            <a:pPr marL="285750" indent="-285750">
              <a:lnSpc>
                <a:spcPct val="150000"/>
              </a:lnSpc>
              <a:buFont typeface="Arial" panose="020B0604020202020204" pitchFamily="34" charset="0"/>
              <a:buChar char="•"/>
            </a:pPr>
            <a:r>
              <a:rPr lang="en-US" dirty="0">
                <a:latin typeface="Garamond" panose="02020404030301010803" pitchFamily="18" charset="0"/>
              </a:rPr>
              <a:t>Case Study selects are categorized to the type of ADU the homeowner is interested in:</a:t>
            </a:r>
          </a:p>
          <a:p>
            <a:pPr marL="742950" lvl="1" indent="-285750">
              <a:lnSpc>
                <a:spcPct val="150000"/>
              </a:lnSpc>
              <a:buFont typeface="Arial" panose="020B0604020202020204" pitchFamily="34" charset="0"/>
              <a:buChar char="•"/>
            </a:pPr>
            <a:r>
              <a:rPr lang="en-US" b="1" dirty="0">
                <a:latin typeface="Garamond" panose="02020404030301010803" pitchFamily="18" charset="0"/>
              </a:rPr>
              <a:t>Freestanding structure</a:t>
            </a:r>
          </a:p>
          <a:p>
            <a:pPr marL="742950" lvl="1" indent="-285750">
              <a:lnSpc>
                <a:spcPct val="150000"/>
              </a:lnSpc>
              <a:buFont typeface="Arial" panose="020B0604020202020204" pitchFamily="34" charset="0"/>
              <a:buChar char="•"/>
            </a:pPr>
            <a:r>
              <a:rPr lang="en-US" b="1" dirty="0">
                <a:latin typeface="Garamond" panose="02020404030301010803" pitchFamily="18" charset="0"/>
              </a:rPr>
              <a:t>Adaptive Reuse of existing structure </a:t>
            </a:r>
          </a:p>
          <a:p>
            <a:pPr marL="742950" lvl="1" indent="-285750">
              <a:lnSpc>
                <a:spcPct val="150000"/>
              </a:lnSpc>
              <a:buFont typeface="Arial" panose="020B0604020202020204" pitchFamily="34" charset="0"/>
              <a:buChar char="•"/>
            </a:pPr>
            <a:r>
              <a:rPr lang="en-US" b="1" dirty="0">
                <a:latin typeface="Garamond" panose="02020404030301010803" pitchFamily="18" charset="0"/>
              </a:rPr>
              <a:t>Addition to primary dwelling</a:t>
            </a:r>
          </a:p>
          <a:p>
            <a:pPr marL="1200150" lvl="2" indent="-285750">
              <a:lnSpc>
                <a:spcPct val="150000"/>
              </a:lnSpc>
              <a:buFont typeface="Arial" panose="020B0604020202020204" pitchFamily="34" charset="0"/>
              <a:buChar char="•"/>
            </a:pPr>
            <a:r>
              <a:rPr lang="en-US" dirty="0">
                <a:latin typeface="Garamond" panose="02020404030301010803" pitchFamily="18" charset="0"/>
              </a:rPr>
              <a:t>These three categories are also the cash prize categories! </a:t>
            </a:r>
          </a:p>
        </p:txBody>
      </p:sp>
      <p:sp>
        <p:nvSpPr>
          <p:cNvPr id="3" name="AutoShape 6" descr="Detached ADU: How to Maximize Your Stand-Alone ADU - Maxable">
            <a:extLst>
              <a:ext uri="{FF2B5EF4-FFF2-40B4-BE49-F238E27FC236}">
                <a16:creationId xmlns:a16="http://schemas.microsoft.com/office/drawing/2014/main" id="{B327EFAA-2FDE-353C-02A0-FA0B35A17525}"/>
              </a:ext>
            </a:extLst>
          </p:cNvPr>
          <p:cNvSpPr>
            <a:spLocks noChangeAspect="1" noChangeArrowheads="1"/>
          </p:cNvSpPr>
          <p:nvPr/>
        </p:nvSpPr>
        <p:spPr bwMode="auto">
          <a:xfrm>
            <a:off x="5943600" y="1356360"/>
            <a:ext cx="2225040" cy="22250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ADUs - Housing Solutions Network">
            <a:extLst>
              <a:ext uri="{FF2B5EF4-FFF2-40B4-BE49-F238E27FC236}">
                <a16:creationId xmlns:a16="http://schemas.microsoft.com/office/drawing/2014/main" id="{2BF7EF23-DA94-EEAD-7C92-AE218B27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892" y="719659"/>
            <a:ext cx="5560216" cy="46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9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05CEA-F509-10B6-C531-B4C4D5803BE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F9E5675-6DAA-6EAB-1531-E734F76652AD}"/>
              </a:ext>
            </a:extLst>
          </p:cNvPr>
          <p:cNvSpPr/>
          <p:nvPr/>
        </p:nvSpPr>
        <p:spPr>
          <a:xfrm>
            <a:off x="0" y="5691253"/>
            <a:ext cx="12192000" cy="1166746"/>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itle 1">
            <a:extLst>
              <a:ext uri="{FF2B5EF4-FFF2-40B4-BE49-F238E27FC236}">
                <a16:creationId xmlns:a16="http://schemas.microsoft.com/office/drawing/2014/main" id="{776634B3-837D-B891-3AB7-F013F8DEFA49}"/>
              </a:ext>
            </a:extLst>
          </p:cNvPr>
          <p:cNvSpPr txBox="1">
            <a:spLocks/>
          </p:cNvSpPr>
          <p:nvPr/>
        </p:nvSpPr>
        <p:spPr>
          <a:xfrm>
            <a:off x="606981" y="1100673"/>
            <a:ext cx="10515600" cy="65203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Garamond" panose="02020404030301010803" pitchFamily="18" charset="0"/>
              </a:rPr>
              <a:t>Submission PDF’s and/or cloud-host links are to be emailed to </a:t>
            </a:r>
            <a:r>
              <a:rPr lang="en-US" sz="2400" b="1" dirty="0">
                <a:latin typeface="Garamond" panose="02020404030301010803" pitchFamily="18" charset="0"/>
              </a:rPr>
              <a:t>Lemuel Hancock (lhancock@shenandoahcountyva.us)</a:t>
            </a:r>
            <a:r>
              <a:rPr lang="en-US" sz="2400" dirty="0">
                <a:latin typeface="Garamond" panose="02020404030301010803" pitchFamily="18" charset="0"/>
              </a:rPr>
              <a:t> by 11:59 pm October 16th, 2025.</a:t>
            </a:r>
            <a:endParaRPr lang="en-US" sz="2400" b="1" dirty="0">
              <a:solidFill>
                <a:srgbClr val="005A70"/>
              </a:solidFill>
              <a:latin typeface="Garamond" panose="02020404030301010803" pitchFamily="18" charset="0"/>
            </a:endParaRPr>
          </a:p>
        </p:txBody>
      </p:sp>
      <p:sp>
        <p:nvSpPr>
          <p:cNvPr id="3" name="Title 1">
            <a:extLst>
              <a:ext uri="{FF2B5EF4-FFF2-40B4-BE49-F238E27FC236}">
                <a16:creationId xmlns:a16="http://schemas.microsoft.com/office/drawing/2014/main" id="{92DBEA1D-5EA9-6B9D-02BA-85789640FCF3}"/>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E608F495-69AD-B0FF-CCA4-F2CEFC7831C8}"/>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D6D5200C-7CB7-DA75-31B6-676FD8ECB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4" name="Title 1">
            <a:extLst>
              <a:ext uri="{FF2B5EF4-FFF2-40B4-BE49-F238E27FC236}">
                <a16:creationId xmlns:a16="http://schemas.microsoft.com/office/drawing/2014/main" id="{7AEB4673-F38A-8700-06E1-B9A3CB7E3672}"/>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Proposal Submission Guidelines </a:t>
            </a:r>
          </a:p>
        </p:txBody>
      </p:sp>
      <p:pic>
        <p:nvPicPr>
          <p:cNvPr id="6" name="Picture 5">
            <a:extLst>
              <a:ext uri="{FF2B5EF4-FFF2-40B4-BE49-F238E27FC236}">
                <a16:creationId xmlns:a16="http://schemas.microsoft.com/office/drawing/2014/main" id="{D01A5241-D001-EFE9-48B1-1ED1D33BBA0A}"/>
              </a:ext>
            </a:extLst>
          </p:cNvPr>
          <p:cNvPicPr>
            <a:picLocks noChangeAspect="1"/>
          </p:cNvPicPr>
          <p:nvPr/>
        </p:nvPicPr>
        <p:blipFill>
          <a:blip r:embed="rId3"/>
          <a:stretch>
            <a:fillRect/>
          </a:stretch>
        </p:blipFill>
        <p:spPr>
          <a:xfrm>
            <a:off x="78051" y="2044405"/>
            <a:ext cx="2819794" cy="3010320"/>
          </a:xfrm>
          <a:prstGeom prst="rect">
            <a:avLst/>
          </a:prstGeom>
        </p:spPr>
      </p:pic>
      <p:pic>
        <p:nvPicPr>
          <p:cNvPr id="9" name="Picture 8">
            <a:extLst>
              <a:ext uri="{FF2B5EF4-FFF2-40B4-BE49-F238E27FC236}">
                <a16:creationId xmlns:a16="http://schemas.microsoft.com/office/drawing/2014/main" id="{EEF9F024-D79F-7D08-D40D-D10960CACB35}"/>
              </a:ext>
            </a:extLst>
          </p:cNvPr>
          <p:cNvPicPr>
            <a:picLocks noChangeAspect="1"/>
          </p:cNvPicPr>
          <p:nvPr/>
        </p:nvPicPr>
        <p:blipFill>
          <a:blip r:embed="rId4"/>
          <a:stretch>
            <a:fillRect/>
          </a:stretch>
        </p:blipFill>
        <p:spPr>
          <a:xfrm>
            <a:off x="6207624" y="2067729"/>
            <a:ext cx="2905530" cy="3029373"/>
          </a:xfrm>
          <a:prstGeom prst="rect">
            <a:avLst/>
          </a:prstGeom>
        </p:spPr>
      </p:pic>
      <p:pic>
        <p:nvPicPr>
          <p:cNvPr id="13" name="Picture 12">
            <a:extLst>
              <a:ext uri="{FF2B5EF4-FFF2-40B4-BE49-F238E27FC236}">
                <a16:creationId xmlns:a16="http://schemas.microsoft.com/office/drawing/2014/main" id="{BCE266A6-87E4-1D2B-635E-9FC51E093CE8}"/>
              </a:ext>
            </a:extLst>
          </p:cNvPr>
          <p:cNvPicPr>
            <a:picLocks noChangeAspect="1"/>
          </p:cNvPicPr>
          <p:nvPr/>
        </p:nvPicPr>
        <p:blipFill>
          <a:blip r:embed="rId5"/>
          <a:stretch>
            <a:fillRect/>
          </a:stretch>
        </p:blipFill>
        <p:spPr>
          <a:xfrm>
            <a:off x="9224778" y="2001536"/>
            <a:ext cx="2967222" cy="2734057"/>
          </a:xfrm>
          <a:prstGeom prst="rect">
            <a:avLst/>
          </a:prstGeom>
        </p:spPr>
      </p:pic>
      <p:pic>
        <p:nvPicPr>
          <p:cNvPr id="16" name="Picture 15">
            <a:extLst>
              <a:ext uri="{FF2B5EF4-FFF2-40B4-BE49-F238E27FC236}">
                <a16:creationId xmlns:a16="http://schemas.microsoft.com/office/drawing/2014/main" id="{9804FF3A-09CC-16CF-4430-A2D75EFD39BD}"/>
              </a:ext>
            </a:extLst>
          </p:cNvPr>
          <p:cNvPicPr>
            <a:picLocks noChangeAspect="1"/>
          </p:cNvPicPr>
          <p:nvPr/>
        </p:nvPicPr>
        <p:blipFill>
          <a:blip r:embed="rId6"/>
          <a:stretch>
            <a:fillRect/>
          </a:stretch>
        </p:blipFill>
        <p:spPr>
          <a:xfrm>
            <a:off x="3009469" y="2044405"/>
            <a:ext cx="3086531" cy="2648320"/>
          </a:xfrm>
          <a:prstGeom prst="rect">
            <a:avLst/>
          </a:prstGeom>
        </p:spPr>
      </p:pic>
    </p:spTree>
    <p:extLst>
      <p:ext uri="{BB962C8B-B14F-4D97-AF65-F5344CB8AC3E}">
        <p14:creationId xmlns:p14="http://schemas.microsoft.com/office/powerpoint/2010/main" val="354301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CC88-7929-1C75-1582-55BFA2C7AB9A}"/>
              </a:ext>
            </a:extLst>
          </p:cNvPr>
          <p:cNvSpPr>
            <a:spLocks noGrp="1"/>
          </p:cNvSpPr>
          <p:nvPr>
            <p:ph type="ctrTitle"/>
          </p:nvPr>
        </p:nvSpPr>
        <p:spPr>
          <a:xfrm>
            <a:off x="1188069" y="381935"/>
            <a:ext cx="4466773" cy="2344840"/>
          </a:xfrm>
        </p:spPr>
        <p:txBody>
          <a:bodyPr vert="horz" lIns="91440" tIns="45720" rIns="91440" bIns="45720" rtlCol="0" anchor="b">
            <a:normAutofit/>
          </a:bodyPr>
          <a:lstStyle/>
          <a:p>
            <a:pPr algn="l"/>
            <a:r>
              <a:rPr lang="en-US" sz="5600" b="1" kern="1200" dirty="0">
                <a:solidFill>
                  <a:schemeClr val="tx1"/>
                </a:solidFill>
                <a:latin typeface="GoudyCatDCDReg" pitchFamily="2" charset="0"/>
              </a:rPr>
              <a:t>Agenda</a:t>
            </a:r>
          </a:p>
        </p:txBody>
      </p:sp>
      <p:sp>
        <p:nvSpPr>
          <p:cNvPr id="3" name="Subtitle 2">
            <a:extLst>
              <a:ext uri="{FF2B5EF4-FFF2-40B4-BE49-F238E27FC236}">
                <a16:creationId xmlns:a16="http://schemas.microsoft.com/office/drawing/2014/main" id="{6A6D3B93-53A9-96EF-E764-E286958C7EDF}"/>
              </a:ext>
            </a:extLst>
          </p:cNvPr>
          <p:cNvSpPr>
            <a:spLocks noGrp="1"/>
          </p:cNvSpPr>
          <p:nvPr>
            <p:ph type="subTitle" idx="1"/>
          </p:nvPr>
        </p:nvSpPr>
        <p:spPr>
          <a:xfrm>
            <a:off x="1188069" y="2957169"/>
            <a:ext cx="4466774" cy="2809114"/>
          </a:xfrm>
        </p:spPr>
        <p:txBody>
          <a:bodyPr vert="horz" lIns="91440" tIns="45720" rIns="91440" bIns="45720" rtlCol="0" anchor="t">
            <a:normAutofit/>
          </a:bodyPr>
          <a:lstStyle/>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Goals</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Challenges</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Opportunities</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Why ADUs</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AARP Competition Guidelines</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Research</a:t>
            </a:r>
          </a:p>
          <a:p>
            <a:pPr marL="1200150" lvl="2" indent="-228600" algn="l">
              <a:buFont typeface="Arial" panose="020B0604020202020204" pitchFamily="34" charset="0"/>
              <a:buChar char="•"/>
            </a:pPr>
            <a:r>
              <a:rPr lang="en-US" sz="2000" dirty="0">
                <a:solidFill>
                  <a:schemeClr val="tx1">
                    <a:alpha val="80000"/>
                  </a:schemeClr>
                </a:solidFill>
                <a:latin typeface="Century Gothic" panose="020B0502020202020204" pitchFamily="34" charset="0"/>
              </a:rPr>
              <a:t>Decision points</a:t>
            </a:r>
          </a:p>
          <a:p>
            <a:pPr marL="1200150" lvl="2" indent="-228600" algn="l">
              <a:buFont typeface="Arial" panose="020B0604020202020204" pitchFamily="34" charset="0"/>
              <a:buChar char="•"/>
            </a:pPr>
            <a:endParaRPr lang="en-US" sz="2000" dirty="0">
              <a:solidFill>
                <a:schemeClr val="tx1">
                  <a:alpha val="80000"/>
                </a:schemeClr>
              </a:solidFill>
            </a:endParaRPr>
          </a:p>
          <a:p>
            <a:pPr marL="1257300" lvl="2" indent="-228600" algn="l">
              <a:buFont typeface="Arial" panose="020B0604020202020204" pitchFamily="34" charset="0"/>
              <a:buChar char="•"/>
            </a:pPr>
            <a:endParaRPr lang="en-US" sz="2000" dirty="0">
              <a:solidFill>
                <a:schemeClr val="tx1">
                  <a:alpha val="80000"/>
                </a:schemeClr>
              </a:solidFill>
            </a:endParaRPr>
          </a:p>
          <a:p>
            <a:pPr lvl="4" indent="-228600" algn="l">
              <a:buFont typeface="Arial" panose="020B0604020202020204" pitchFamily="34" charset="0"/>
              <a:buChar char="•"/>
            </a:pPr>
            <a:endParaRPr lang="en-US" sz="2000" dirty="0">
              <a:solidFill>
                <a:schemeClr val="tx1">
                  <a:alpha val="80000"/>
                </a:schemeClr>
              </a:solidFill>
            </a:endParaRPr>
          </a:p>
          <a:p>
            <a:pPr lvl="2" indent="-228600" algn="l">
              <a:buFont typeface="Arial" panose="020B0604020202020204" pitchFamily="34" charset="0"/>
              <a:buChar char="•"/>
            </a:pPr>
            <a:endParaRPr lang="en-US" sz="2000" dirty="0">
              <a:solidFill>
                <a:schemeClr val="tx1">
                  <a:alpha val="80000"/>
                </a:schemeClr>
              </a:solidFill>
            </a:endParaRPr>
          </a:p>
          <a:p>
            <a:pPr marL="1257300" lvl="2" indent="-228600" algn="l">
              <a:buFont typeface="Arial" panose="020B0604020202020204" pitchFamily="34" charset="0"/>
              <a:buChar char="•"/>
            </a:pPr>
            <a:endParaRPr lang="en-US" sz="2000" dirty="0">
              <a:solidFill>
                <a:schemeClr val="tx1">
                  <a:alpha val="80000"/>
                </a:schemeClr>
              </a:solidFill>
            </a:endParaRPr>
          </a:p>
          <a:p>
            <a:pPr marL="457200" indent="-228600" algn="l">
              <a:buFont typeface="Arial" panose="020B0604020202020204" pitchFamily="34" charset="0"/>
              <a:buChar char="•"/>
            </a:pPr>
            <a:endParaRPr lang="en-US" sz="2000" dirty="0">
              <a:solidFill>
                <a:schemeClr val="tx1">
                  <a:alpha val="80000"/>
                </a:schemeClr>
              </a:solidFill>
            </a:endParaRPr>
          </a:p>
        </p:txBody>
      </p:sp>
      <p:pic>
        <p:nvPicPr>
          <p:cNvPr id="13" name="Picture 12" descr="Map&#10;&#10;AI-generated content may be incorrect.">
            <a:extLst>
              <a:ext uri="{FF2B5EF4-FFF2-40B4-BE49-F238E27FC236}">
                <a16:creationId xmlns:a16="http://schemas.microsoft.com/office/drawing/2014/main" id="{55DA7BF8-E545-0531-F01D-36C8557DEFE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l="8108" r="4930" b="-3"/>
          <a:stretch>
            <a:fillRect/>
          </a:stretch>
        </p:blipFill>
        <p:spPr>
          <a:xfrm>
            <a:off x="9138888" y="711376"/>
            <a:ext cx="3053110" cy="4167318"/>
          </a:xfrm>
          <a:custGeom>
            <a:avLst/>
            <a:gdLst/>
            <a:ahLst/>
            <a:cxnLst/>
            <a:rect l="l" t="t" r="r" b="b"/>
            <a:pathLst>
              <a:path w="3053110" h="4167318">
                <a:moveTo>
                  <a:pt x="2083659" y="0"/>
                </a:moveTo>
                <a:cubicBezTo>
                  <a:pt x="2371352" y="0"/>
                  <a:pt x="2645428" y="58305"/>
                  <a:pt x="2894714" y="163744"/>
                </a:cubicBezTo>
                <a:lnTo>
                  <a:pt x="3053110" y="240048"/>
                </a:lnTo>
                <a:lnTo>
                  <a:pt x="3053110" y="3927271"/>
                </a:lnTo>
                <a:lnTo>
                  <a:pt x="2894714" y="4003574"/>
                </a:lnTo>
                <a:cubicBezTo>
                  <a:pt x="2645428" y="4109013"/>
                  <a:pt x="2371352" y="4167318"/>
                  <a:pt x="2083659" y="4167318"/>
                </a:cubicBezTo>
                <a:cubicBezTo>
                  <a:pt x="932885" y="4167318"/>
                  <a:pt x="0" y="3234433"/>
                  <a:pt x="0" y="2083659"/>
                </a:cubicBezTo>
                <a:cubicBezTo>
                  <a:pt x="0" y="932885"/>
                  <a:pt x="932885" y="0"/>
                  <a:pt x="2083659" y="0"/>
                </a:cubicBezTo>
                <a:close/>
              </a:path>
            </a:pathLst>
          </a:custGeom>
        </p:spPr>
      </p:pic>
      <p:pic>
        <p:nvPicPr>
          <p:cNvPr id="10" name="Picture 9">
            <a:extLst>
              <a:ext uri="{FF2B5EF4-FFF2-40B4-BE49-F238E27FC236}">
                <a16:creationId xmlns:a16="http://schemas.microsoft.com/office/drawing/2014/main" id="{26EAD834-806A-2323-882A-80A8342E3EFC}"/>
              </a:ext>
            </a:extLst>
          </p:cNvPr>
          <p:cNvPicPr>
            <a:picLocks noChangeAspect="1"/>
          </p:cNvPicPr>
          <p:nvPr/>
        </p:nvPicPr>
        <p:blipFill>
          <a:blip r:embed="rId4">
            <a:extLst>
              <a:ext uri="{28A0092B-C50C-407E-A947-70E740481C1C}">
                <a14:useLocalDpi xmlns:a14="http://schemas.microsoft.com/office/drawing/2010/main" val="0"/>
              </a:ext>
            </a:extLst>
          </a:blip>
          <a:srcRect l="14422" r="774" b="-4"/>
          <a:stretch>
            <a:fillRect/>
          </a:stretch>
        </p:blipFill>
        <p:spPr>
          <a:xfrm>
            <a:off x="7210713" y="3"/>
            <a:ext cx="2381544" cy="1572707"/>
          </a:xfrm>
          <a:custGeom>
            <a:avLst/>
            <a:gdLst/>
            <a:ahLst/>
            <a:cxnLst/>
            <a:rect l="l" t="t" r="r" b="b"/>
            <a:pathLst>
              <a:path w="2381544" h="1572707">
                <a:moveTo>
                  <a:pt x="63723" y="0"/>
                </a:moveTo>
                <a:lnTo>
                  <a:pt x="2317821" y="0"/>
                </a:lnTo>
                <a:lnTo>
                  <a:pt x="2328009" y="27836"/>
                </a:lnTo>
                <a:cubicBezTo>
                  <a:pt x="2362801" y="139696"/>
                  <a:pt x="2381544" y="258627"/>
                  <a:pt x="2381544" y="381935"/>
                </a:cubicBezTo>
                <a:cubicBezTo>
                  <a:pt x="2381544" y="1039581"/>
                  <a:pt x="1848418" y="1572707"/>
                  <a:pt x="1190772" y="1572707"/>
                </a:cubicBezTo>
                <a:cubicBezTo>
                  <a:pt x="533127" y="1572707"/>
                  <a:pt x="0" y="1039581"/>
                  <a:pt x="0" y="381935"/>
                </a:cubicBezTo>
                <a:cubicBezTo>
                  <a:pt x="0" y="258627"/>
                  <a:pt x="18743" y="139696"/>
                  <a:pt x="53535" y="27836"/>
                </a:cubicBezTo>
                <a:close/>
              </a:path>
            </a:pathLst>
          </a:custGeom>
        </p:spPr>
      </p:pic>
      <p:pic>
        <p:nvPicPr>
          <p:cNvPr id="5" name="Picture 4">
            <a:extLst>
              <a:ext uri="{FF2B5EF4-FFF2-40B4-BE49-F238E27FC236}">
                <a16:creationId xmlns:a16="http://schemas.microsoft.com/office/drawing/2014/main" id="{680DC408-E710-65A2-69F7-80A02AAA6490}"/>
              </a:ext>
            </a:extLst>
          </p:cNvPr>
          <p:cNvPicPr>
            <a:picLocks noChangeAspect="1"/>
          </p:cNvPicPr>
          <p:nvPr/>
        </p:nvPicPr>
        <p:blipFill>
          <a:blip r:embed="rId5">
            <a:extLst>
              <a:ext uri="{28A0092B-C50C-407E-A947-70E740481C1C}">
                <a14:useLocalDpi xmlns:a14="http://schemas.microsoft.com/office/drawing/2010/main" val="0"/>
              </a:ext>
            </a:extLst>
          </a:blip>
          <a:srcRect l="23079" r="10377" b="2"/>
          <a:stretch>
            <a:fillRect/>
          </a:stretch>
        </p:blipFill>
        <p:spPr>
          <a:xfrm>
            <a:off x="5999047" y="1713711"/>
            <a:ext cx="2486917" cy="2486917"/>
          </a:xfrm>
          <a:custGeom>
            <a:avLst/>
            <a:gdLst/>
            <a:ahLst/>
            <a:cxnLst/>
            <a:rect l="l" t="t" r="r" b="b"/>
            <a:pathLst>
              <a:path w="2927682" h="2927682">
                <a:moveTo>
                  <a:pt x="1463841" y="0"/>
                </a:moveTo>
                <a:cubicBezTo>
                  <a:pt x="2272298" y="0"/>
                  <a:pt x="2927682" y="655384"/>
                  <a:pt x="2927682" y="1463841"/>
                </a:cubicBezTo>
                <a:cubicBezTo>
                  <a:pt x="2927682" y="2272298"/>
                  <a:pt x="2272298" y="2927682"/>
                  <a:pt x="1463841" y="2927682"/>
                </a:cubicBezTo>
                <a:cubicBezTo>
                  <a:pt x="655384" y="2927682"/>
                  <a:pt x="0" y="2272298"/>
                  <a:pt x="0" y="1463841"/>
                </a:cubicBezTo>
                <a:cubicBezTo>
                  <a:pt x="0" y="655384"/>
                  <a:pt x="655384" y="0"/>
                  <a:pt x="1463841" y="0"/>
                </a:cubicBezTo>
                <a:close/>
              </a:path>
            </a:pathLst>
          </a:custGeom>
        </p:spPr>
      </p:pic>
      <p:pic>
        <p:nvPicPr>
          <p:cNvPr id="7" name="Picture 6" descr="A picture containing outdoor, tree, house, building&#10;&#10;AI-generated content may be incorrect.">
            <a:extLst>
              <a:ext uri="{FF2B5EF4-FFF2-40B4-BE49-F238E27FC236}">
                <a16:creationId xmlns:a16="http://schemas.microsoft.com/office/drawing/2014/main" id="{EED4BB3E-D85E-7535-4749-EB4065860FB9}"/>
              </a:ext>
            </a:extLst>
          </p:cNvPr>
          <p:cNvPicPr>
            <a:picLocks noChangeAspect="1"/>
          </p:cNvPicPr>
          <p:nvPr/>
        </p:nvPicPr>
        <p:blipFill>
          <a:blip r:embed="rId6">
            <a:extLst>
              <a:ext uri="{28A0092B-C50C-407E-A947-70E740481C1C}">
                <a14:useLocalDpi xmlns:a14="http://schemas.microsoft.com/office/drawing/2010/main" val="0"/>
              </a:ext>
            </a:extLst>
          </a:blip>
          <a:srcRect l="11909" r="3" b="3"/>
          <a:stretch>
            <a:fillRect/>
          </a:stretch>
        </p:blipFill>
        <p:spPr>
          <a:xfrm>
            <a:off x="6711424" y="4275042"/>
            <a:ext cx="3419243" cy="2582956"/>
          </a:xfrm>
          <a:custGeom>
            <a:avLst/>
            <a:gdLst/>
            <a:ahLst/>
            <a:cxnLst/>
            <a:rect l="l" t="t" r="r" b="b"/>
            <a:pathLst>
              <a:path w="3419243" h="2582956">
                <a:moveTo>
                  <a:pt x="1709622" y="0"/>
                </a:moveTo>
                <a:cubicBezTo>
                  <a:pt x="2653819" y="0"/>
                  <a:pt x="3419243" y="765424"/>
                  <a:pt x="3419243" y="1709622"/>
                </a:cubicBezTo>
                <a:cubicBezTo>
                  <a:pt x="3419243" y="2004683"/>
                  <a:pt x="3344495" y="2282287"/>
                  <a:pt x="3212901" y="2524529"/>
                </a:cubicBezTo>
                <a:lnTo>
                  <a:pt x="3177405" y="2582956"/>
                </a:lnTo>
                <a:lnTo>
                  <a:pt x="241838" y="2582956"/>
                </a:lnTo>
                <a:lnTo>
                  <a:pt x="206343" y="2524529"/>
                </a:lnTo>
                <a:cubicBezTo>
                  <a:pt x="74749" y="2282287"/>
                  <a:pt x="0" y="2004683"/>
                  <a:pt x="0" y="1709622"/>
                </a:cubicBezTo>
                <a:cubicBezTo>
                  <a:pt x="0" y="765424"/>
                  <a:pt x="765424" y="0"/>
                  <a:pt x="1709622" y="0"/>
                </a:cubicBezTo>
                <a:close/>
              </a:path>
            </a:pathLst>
          </a:custGeom>
        </p:spPr>
      </p:pic>
      <p:sp>
        <p:nvSpPr>
          <p:cNvPr id="8" name="Rectangle 7">
            <a:extLst>
              <a:ext uri="{FF2B5EF4-FFF2-40B4-BE49-F238E27FC236}">
                <a16:creationId xmlns:a16="http://schemas.microsoft.com/office/drawing/2014/main" id="{DA2B6622-7D9E-B1F0-D5EE-A149C72EFAD2}"/>
              </a:ext>
            </a:extLst>
          </p:cNvPr>
          <p:cNvSpPr/>
          <p:nvPr/>
        </p:nvSpPr>
        <p:spPr>
          <a:xfrm>
            <a:off x="0" y="5691253"/>
            <a:ext cx="5900496" cy="1166746"/>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41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1079A-1BF0-38A0-82CB-2EC89F4751F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E64403-7609-0FDA-0538-2ACA65D03750}"/>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itle 1">
            <a:extLst>
              <a:ext uri="{FF2B5EF4-FFF2-40B4-BE49-F238E27FC236}">
                <a16:creationId xmlns:a16="http://schemas.microsoft.com/office/drawing/2014/main" id="{A6B58D57-3F4E-4E92-292A-0229F47171EE}"/>
              </a:ext>
            </a:extLst>
          </p:cNvPr>
          <p:cNvSpPr txBox="1">
            <a:spLocks/>
          </p:cNvSpPr>
          <p:nvPr/>
        </p:nvSpPr>
        <p:spPr>
          <a:xfrm>
            <a:off x="533121" y="990484"/>
            <a:ext cx="11133915" cy="42215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a:solidFill>
                <a:srgbClr val="005A70"/>
              </a:solidFill>
              <a:latin typeface="Garamond" panose="02020404030301010803" pitchFamily="18" charset="0"/>
            </a:endParaRPr>
          </a:p>
        </p:txBody>
      </p:sp>
      <p:sp>
        <p:nvSpPr>
          <p:cNvPr id="3" name="Title 1">
            <a:extLst>
              <a:ext uri="{FF2B5EF4-FFF2-40B4-BE49-F238E27FC236}">
                <a16:creationId xmlns:a16="http://schemas.microsoft.com/office/drawing/2014/main" id="{3F7096DF-1C40-503B-01E2-0D27932F95D4}"/>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F557EC2D-9F47-D8F9-F453-937A8AB6A6FC}"/>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C8FEE4C3-CE9C-1A12-84C5-26CCD7164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4" name="Title 1">
            <a:extLst>
              <a:ext uri="{FF2B5EF4-FFF2-40B4-BE49-F238E27FC236}">
                <a16:creationId xmlns:a16="http://schemas.microsoft.com/office/drawing/2014/main" id="{EAB2B4E5-4098-765F-279C-6753258CFE07}"/>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Proposal Submission Guidelines </a:t>
            </a:r>
          </a:p>
        </p:txBody>
      </p:sp>
      <p:sp>
        <p:nvSpPr>
          <p:cNvPr id="2" name="TextBox 1">
            <a:extLst>
              <a:ext uri="{FF2B5EF4-FFF2-40B4-BE49-F238E27FC236}">
                <a16:creationId xmlns:a16="http://schemas.microsoft.com/office/drawing/2014/main" id="{9E69F9EB-CE03-83CD-5363-A0F0A031850F}"/>
              </a:ext>
            </a:extLst>
          </p:cNvPr>
          <p:cNvSpPr txBox="1"/>
          <p:nvPr/>
        </p:nvSpPr>
        <p:spPr>
          <a:xfrm>
            <a:off x="239311" y="969671"/>
            <a:ext cx="5346471" cy="5078313"/>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Garamond" panose="02020404030301010803" pitchFamily="18" charset="0"/>
              </a:rPr>
              <a:t>Presentation boards. </a:t>
            </a:r>
            <a:r>
              <a:rPr lang="en-US" dirty="0">
                <a:latin typeface="Garamond" panose="02020404030301010803" pitchFamily="18" charset="0"/>
              </a:rPr>
              <a:t>Maximum 4 pages in a single PDF, 11” x 17”, portrait or landscape, 300 DPI (max) and include the Narrative. The file name should be formatted as follows: </a:t>
            </a:r>
            <a:r>
              <a:rPr lang="en-US" b="1" dirty="0">
                <a:latin typeface="Garamond" panose="02020404030301010803" pitchFamily="18" charset="0"/>
              </a:rPr>
              <a:t>[FIRM]_presentation_boards.pdf</a:t>
            </a:r>
            <a:r>
              <a:rPr lang="en-US" dirty="0">
                <a:latin typeface="Garamond" panose="02020404030301010803" pitchFamily="18" charset="0"/>
              </a:rPr>
              <a:t>, replacing [FIRM] with the name of your firm or your last name. Boards should include:</a:t>
            </a:r>
          </a:p>
          <a:p>
            <a:pPr marL="800100" lvl="1" indent="-342900" algn="just">
              <a:buFont typeface="+mj-lt"/>
              <a:buAutoNum type="alphaLcParenR"/>
            </a:pPr>
            <a:r>
              <a:rPr lang="en-US" dirty="0">
                <a:latin typeface="Garamond" panose="02020404030301010803" pitchFamily="18" charset="0"/>
              </a:rPr>
              <a:t>Perspective rendering(s). The rendering(s) should depict the ADU’s relationship with the primary dwelling.</a:t>
            </a:r>
          </a:p>
          <a:p>
            <a:pPr marL="800100" lvl="1" indent="-342900" algn="just">
              <a:buFont typeface="+mj-lt"/>
              <a:buAutoNum type="alphaLcParenR"/>
            </a:pPr>
            <a:r>
              <a:rPr lang="en-US" dirty="0">
                <a:latin typeface="Garamond" panose="02020404030301010803" pitchFamily="18" charset="0"/>
              </a:rPr>
              <a:t>Site plan (how does this proposal position itself within the existing lot)</a:t>
            </a:r>
          </a:p>
          <a:p>
            <a:pPr marL="800100" lvl="1" indent="-342900" algn="just">
              <a:buFont typeface="+mj-lt"/>
              <a:buAutoNum type="alphaLcParenR"/>
            </a:pPr>
            <a:r>
              <a:rPr lang="en-US" dirty="0">
                <a:latin typeface="Garamond" panose="02020404030301010803" pitchFamily="18" charset="0"/>
              </a:rPr>
              <a:t>ADU floor plan. Planometric or 2D drawings should include annotations and dimensions as appropriate. This can be incorporated into the site plan or included as a separate drawing.</a:t>
            </a:r>
          </a:p>
          <a:p>
            <a:pPr marL="800100" lvl="1" indent="-342900" algn="just">
              <a:buFont typeface="+mj-lt"/>
              <a:buAutoNum type="alphaLcParenR"/>
            </a:pPr>
            <a:r>
              <a:rPr lang="en-US" dirty="0">
                <a:latin typeface="Garamond" panose="02020404030301010803" pitchFamily="18" charset="0"/>
              </a:rPr>
              <a:t>Building elevation</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C8BD2292-D1AD-DB31-2730-F9F7A5BCDBA8}"/>
              </a:ext>
            </a:extLst>
          </p:cNvPr>
          <p:cNvSpPr txBox="1"/>
          <p:nvPr/>
        </p:nvSpPr>
        <p:spPr>
          <a:xfrm>
            <a:off x="5953173" y="928047"/>
            <a:ext cx="5346471" cy="3693319"/>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Garamond" panose="02020404030301010803" pitchFamily="18" charset="0"/>
              </a:rPr>
              <a:t>Narrative. </a:t>
            </a:r>
            <a:r>
              <a:rPr lang="en-US" dirty="0">
                <a:latin typeface="Garamond" panose="02020404030301010803" pitchFamily="18" charset="0"/>
              </a:rPr>
              <a:t>The narrative should include: </a:t>
            </a:r>
          </a:p>
          <a:p>
            <a:pPr marL="800100" lvl="1" indent="-342900" algn="just">
              <a:buFont typeface="+mj-lt"/>
              <a:buAutoNum type="alphaLcParenR"/>
            </a:pPr>
            <a:r>
              <a:rPr lang="en-US" dirty="0">
                <a:latin typeface="Garamond" panose="02020404030301010803" pitchFamily="18" charset="0"/>
              </a:rPr>
              <a:t>Project title.</a:t>
            </a:r>
          </a:p>
          <a:p>
            <a:pPr marL="800100" lvl="1" indent="-342900" algn="just">
              <a:buFont typeface="+mj-lt"/>
              <a:buAutoNum type="alphaLcParenR"/>
            </a:pPr>
            <a:r>
              <a:rPr lang="en-US" dirty="0">
                <a:latin typeface="Garamond" panose="02020404030301010803" pitchFamily="18" charset="0"/>
              </a:rPr>
              <a:t>The case study site, including homeowner names and town of residence.</a:t>
            </a:r>
          </a:p>
          <a:p>
            <a:pPr marL="800100" lvl="1" indent="-342900" algn="just">
              <a:buFont typeface="+mj-lt"/>
              <a:buAutoNum type="alphaLcParenR"/>
            </a:pPr>
            <a:r>
              <a:rPr lang="en-US" dirty="0">
                <a:latin typeface="Garamond" panose="02020404030301010803" pitchFamily="18" charset="0"/>
              </a:rPr>
              <a:t>Description of approach and basis of design information about structure, building envelopes, finishes, mechanical, electrical, and plumbing systems.</a:t>
            </a:r>
          </a:p>
          <a:p>
            <a:pPr marL="800100" lvl="1" indent="-342900" algn="just">
              <a:buFont typeface="+mj-lt"/>
              <a:buAutoNum type="alphaLcParenR"/>
            </a:pPr>
            <a:r>
              <a:rPr lang="en-US" dirty="0">
                <a:latin typeface="Garamond" panose="02020404030301010803" pitchFamily="18" charset="0"/>
              </a:rPr>
              <a:t>Conceptual cost estimate. </a:t>
            </a:r>
          </a:p>
          <a:p>
            <a:pPr marL="800100" lvl="1" indent="-342900" algn="just">
              <a:buFont typeface="+mj-lt"/>
              <a:buAutoNum type="alphaLcParenR"/>
            </a:pPr>
            <a:r>
              <a:rPr lang="en-US" dirty="0">
                <a:latin typeface="Garamond" panose="02020404030301010803" pitchFamily="18" charset="0"/>
              </a:rPr>
              <a:t>Notable challenges due to site constraints and/or local land use regulations, and how the design responds to those challenges. May include images.</a:t>
            </a:r>
          </a:p>
        </p:txBody>
      </p:sp>
    </p:spTree>
    <p:extLst>
      <p:ext uri="{BB962C8B-B14F-4D97-AF65-F5344CB8AC3E}">
        <p14:creationId xmlns:p14="http://schemas.microsoft.com/office/powerpoint/2010/main" val="328495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B4A8-56F9-47C3-5380-EDAF4D80E81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EAE1FCD-E990-9130-2ACD-6AEDD29C0120}"/>
              </a:ext>
            </a:extLst>
          </p:cNvPr>
          <p:cNvSpPr/>
          <p:nvPr/>
        </p:nvSpPr>
        <p:spPr>
          <a:xfrm>
            <a:off x="0" y="5691253"/>
            <a:ext cx="12192000" cy="1166746"/>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itle 1">
            <a:extLst>
              <a:ext uri="{FF2B5EF4-FFF2-40B4-BE49-F238E27FC236}">
                <a16:creationId xmlns:a16="http://schemas.microsoft.com/office/drawing/2014/main" id="{44E733ED-D122-8938-AF23-E31974AEB30A}"/>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1530B9CA-0FF2-F9F8-7290-598413CAEFF8}"/>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BE4F0A94-4116-A9E4-9D09-DF70D83B5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4" name="Title 1">
            <a:extLst>
              <a:ext uri="{FF2B5EF4-FFF2-40B4-BE49-F238E27FC236}">
                <a16:creationId xmlns:a16="http://schemas.microsoft.com/office/drawing/2014/main" id="{F1D6ABF7-5871-0418-8762-857F2ABECD46}"/>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Proposal Submission Examples </a:t>
            </a:r>
          </a:p>
        </p:txBody>
      </p:sp>
      <p:pic>
        <p:nvPicPr>
          <p:cNvPr id="5" name="Picture 4">
            <a:extLst>
              <a:ext uri="{FF2B5EF4-FFF2-40B4-BE49-F238E27FC236}">
                <a16:creationId xmlns:a16="http://schemas.microsoft.com/office/drawing/2014/main" id="{CB97B639-5877-7A79-639C-FB8A541A7742}"/>
              </a:ext>
            </a:extLst>
          </p:cNvPr>
          <p:cNvPicPr>
            <a:picLocks noChangeAspect="1"/>
          </p:cNvPicPr>
          <p:nvPr/>
        </p:nvPicPr>
        <p:blipFill>
          <a:blip r:embed="rId3"/>
          <a:stretch>
            <a:fillRect/>
          </a:stretch>
        </p:blipFill>
        <p:spPr>
          <a:xfrm>
            <a:off x="2178111" y="969671"/>
            <a:ext cx="7835777" cy="5085471"/>
          </a:xfrm>
          <a:prstGeom prst="rect">
            <a:avLst/>
          </a:prstGeom>
        </p:spPr>
      </p:pic>
    </p:spTree>
    <p:extLst>
      <p:ext uri="{BB962C8B-B14F-4D97-AF65-F5344CB8AC3E}">
        <p14:creationId xmlns:p14="http://schemas.microsoft.com/office/powerpoint/2010/main" val="170579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CA034-0D0E-C175-4253-3540AAF86AE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AA4D9F3-B96A-548D-7E83-5B8459BEBECB}"/>
              </a:ext>
            </a:extLst>
          </p:cNvPr>
          <p:cNvSpPr/>
          <p:nvPr/>
        </p:nvSpPr>
        <p:spPr>
          <a:xfrm>
            <a:off x="0" y="5691253"/>
            <a:ext cx="12192000" cy="1166746"/>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itle 1">
            <a:extLst>
              <a:ext uri="{FF2B5EF4-FFF2-40B4-BE49-F238E27FC236}">
                <a16:creationId xmlns:a16="http://schemas.microsoft.com/office/drawing/2014/main" id="{C7B6D82C-7394-8039-A804-AB6096B89693}"/>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B25D1A38-C6BD-EA54-BDB3-4D2A31D4582D}"/>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5C8B93E2-6D46-3134-1F0D-520F911EA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4" name="Title 1">
            <a:extLst>
              <a:ext uri="{FF2B5EF4-FFF2-40B4-BE49-F238E27FC236}">
                <a16:creationId xmlns:a16="http://schemas.microsoft.com/office/drawing/2014/main" id="{77173013-7EFF-6DF2-7FA2-BC9513413E4F}"/>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Proposal Submission Guidelines </a:t>
            </a:r>
          </a:p>
        </p:txBody>
      </p:sp>
      <p:pic>
        <p:nvPicPr>
          <p:cNvPr id="5" name="Picture 4">
            <a:extLst>
              <a:ext uri="{FF2B5EF4-FFF2-40B4-BE49-F238E27FC236}">
                <a16:creationId xmlns:a16="http://schemas.microsoft.com/office/drawing/2014/main" id="{5DBD6FE2-D812-D275-E679-0D3C1A62E2BF}"/>
              </a:ext>
            </a:extLst>
          </p:cNvPr>
          <p:cNvPicPr>
            <a:picLocks noChangeAspect="1"/>
          </p:cNvPicPr>
          <p:nvPr/>
        </p:nvPicPr>
        <p:blipFill>
          <a:blip r:embed="rId3"/>
          <a:stretch>
            <a:fillRect/>
          </a:stretch>
        </p:blipFill>
        <p:spPr>
          <a:xfrm>
            <a:off x="2177848" y="948859"/>
            <a:ext cx="7836303" cy="5093597"/>
          </a:xfrm>
          <a:prstGeom prst="rect">
            <a:avLst/>
          </a:prstGeom>
        </p:spPr>
      </p:pic>
    </p:spTree>
    <p:extLst>
      <p:ext uri="{BB962C8B-B14F-4D97-AF65-F5344CB8AC3E}">
        <p14:creationId xmlns:p14="http://schemas.microsoft.com/office/powerpoint/2010/main" val="275055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1F87-057F-A553-B1A1-8C0A07E56C1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8B2FDBC-003F-8470-F5EA-CBC622154210}"/>
              </a:ext>
            </a:extLst>
          </p:cNvPr>
          <p:cNvSpPr/>
          <p:nvPr/>
        </p:nvSpPr>
        <p:spPr>
          <a:xfrm>
            <a:off x="0" y="5691253"/>
            <a:ext cx="12192000" cy="1166746"/>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 name="Title 1">
            <a:extLst>
              <a:ext uri="{FF2B5EF4-FFF2-40B4-BE49-F238E27FC236}">
                <a16:creationId xmlns:a16="http://schemas.microsoft.com/office/drawing/2014/main" id="{4CCA0B0B-D03F-07B9-3760-011BBD68EC83}"/>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C7BBD6C8-95E7-959E-1443-9F23619C2D26}"/>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A3EBA3CC-D131-4E66-809D-111FCD024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4" name="Title 1">
            <a:extLst>
              <a:ext uri="{FF2B5EF4-FFF2-40B4-BE49-F238E27FC236}">
                <a16:creationId xmlns:a16="http://schemas.microsoft.com/office/drawing/2014/main" id="{A38847FA-8B9A-3BBB-184B-7054A718224D}"/>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Proposal Submission Guidelines </a:t>
            </a:r>
          </a:p>
        </p:txBody>
      </p:sp>
      <p:pic>
        <p:nvPicPr>
          <p:cNvPr id="5" name="Picture 4">
            <a:extLst>
              <a:ext uri="{FF2B5EF4-FFF2-40B4-BE49-F238E27FC236}">
                <a16:creationId xmlns:a16="http://schemas.microsoft.com/office/drawing/2014/main" id="{9D37CC34-0B8D-D954-1934-EAA08F229601}"/>
              </a:ext>
            </a:extLst>
          </p:cNvPr>
          <p:cNvPicPr>
            <a:picLocks noChangeAspect="1"/>
          </p:cNvPicPr>
          <p:nvPr/>
        </p:nvPicPr>
        <p:blipFill>
          <a:blip r:embed="rId3"/>
          <a:stretch>
            <a:fillRect/>
          </a:stretch>
        </p:blipFill>
        <p:spPr>
          <a:xfrm>
            <a:off x="2138859" y="928047"/>
            <a:ext cx="7914282" cy="5098694"/>
          </a:xfrm>
          <a:prstGeom prst="rect">
            <a:avLst/>
          </a:prstGeom>
        </p:spPr>
      </p:pic>
      <p:pic>
        <p:nvPicPr>
          <p:cNvPr id="6" name="Picture 5">
            <a:extLst>
              <a:ext uri="{FF2B5EF4-FFF2-40B4-BE49-F238E27FC236}">
                <a16:creationId xmlns:a16="http://schemas.microsoft.com/office/drawing/2014/main" id="{3B680930-0E8D-BD27-9583-F0F39FA5D540}"/>
              </a:ext>
            </a:extLst>
          </p:cNvPr>
          <p:cNvPicPr>
            <a:picLocks noChangeAspect="1"/>
          </p:cNvPicPr>
          <p:nvPr/>
        </p:nvPicPr>
        <p:blipFill>
          <a:blip r:embed="rId4"/>
          <a:stretch>
            <a:fillRect/>
          </a:stretch>
        </p:blipFill>
        <p:spPr>
          <a:xfrm>
            <a:off x="2138859" y="928047"/>
            <a:ext cx="8182370" cy="5397328"/>
          </a:xfrm>
          <a:prstGeom prst="rect">
            <a:avLst/>
          </a:prstGeom>
        </p:spPr>
      </p:pic>
    </p:spTree>
    <p:extLst>
      <p:ext uri="{BB962C8B-B14F-4D97-AF65-F5344CB8AC3E}">
        <p14:creationId xmlns:p14="http://schemas.microsoft.com/office/powerpoint/2010/main" val="898334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31F7-DE4F-7B0D-E4A9-4311198E2E2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D761E-F038-9214-4D0B-BB74A8A9934E}"/>
              </a:ext>
            </a:extLst>
          </p:cNvPr>
          <p:cNvSpPr/>
          <p:nvPr/>
        </p:nvSpPr>
        <p:spPr>
          <a:xfrm>
            <a:off x="0" y="5691253"/>
            <a:ext cx="12192000" cy="1166746"/>
          </a:xfrm>
          <a:prstGeom prst="rect">
            <a:avLst/>
          </a:prstGeom>
          <a:solidFill>
            <a:srgbClr val="76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itle 1">
            <a:extLst>
              <a:ext uri="{FF2B5EF4-FFF2-40B4-BE49-F238E27FC236}">
                <a16:creationId xmlns:a16="http://schemas.microsoft.com/office/drawing/2014/main" id="{24246E4F-979C-6BE2-B514-E886AF34D52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b="1" dirty="0">
              <a:solidFill>
                <a:srgbClr val="005A70"/>
              </a:solidFill>
              <a:latin typeface="Goudy Old Style" panose="02020502050305020303" pitchFamily="18" charset="0"/>
            </a:endParaRPr>
          </a:p>
        </p:txBody>
      </p:sp>
      <p:sp>
        <p:nvSpPr>
          <p:cNvPr id="3" name="Title 1">
            <a:extLst>
              <a:ext uri="{FF2B5EF4-FFF2-40B4-BE49-F238E27FC236}">
                <a16:creationId xmlns:a16="http://schemas.microsoft.com/office/drawing/2014/main" id="{3E684309-754A-ADB0-3204-C07E1E2D3319}"/>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000" b="1" dirty="0">
              <a:solidFill>
                <a:srgbClr val="005A70"/>
              </a:solidFill>
              <a:latin typeface="Goudy Old Style" panose="02020502050305020303" pitchFamily="18" charset="0"/>
            </a:endParaRPr>
          </a:p>
        </p:txBody>
      </p:sp>
      <p:sp>
        <p:nvSpPr>
          <p:cNvPr id="10" name="TextBox 9">
            <a:extLst>
              <a:ext uri="{FF2B5EF4-FFF2-40B4-BE49-F238E27FC236}">
                <a16:creationId xmlns:a16="http://schemas.microsoft.com/office/drawing/2014/main" id="{4959B81C-CA6C-761C-8D86-079F2EE1B1A1}"/>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14" name="Picture 13" descr="Shape, icon&#10;&#10;Description automatically generated with medium confidence">
            <a:extLst>
              <a:ext uri="{FF2B5EF4-FFF2-40B4-BE49-F238E27FC236}">
                <a16:creationId xmlns:a16="http://schemas.microsoft.com/office/drawing/2014/main" id="{E5011482-A8ED-A0D6-2BAF-FE6A03B41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
        <p:nvSpPr>
          <p:cNvPr id="2" name="Title 1">
            <a:extLst>
              <a:ext uri="{FF2B5EF4-FFF2-40B4-BE49-F238E27FC236}">
                <a16:creationId xmlns:a16="http://schemas.microsoft.com/office/drawing/2014/main" id="{A542D13B-DFF6-CE69-38A0-C6D08640880A}"/>
              </a:ext>
            </a:extLst>
          </p:cNvPr>
          <p:cNvSpPr txBox="1">
            <a:spLocks/>
          </p:cNvSpPr>
          <p:nvPr/>
        </p:nvSpPr>
        <p:spPr>
          <a:xfrm>
            <a:off x="239311" y="296828"/>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Ownership and Use of Submissions</a:t>
            </a:r>
          </a:p>
        </p:txBody>
      </p:sp>
      <p:sp>
        <p:nvSpPr>
          <p:cNvPr id="5" name="TextBox 4">
            <a:extLst>
              <a:ext uri="{FF2B5EF4-FFF2-40B4-BE49-F238E27FC236}">
                <a16:creationId xmlns:a16="http://schemas.microsoft.com/office/drawing/2014/main" id="{4E78839E-E3A1-C581-FB56-D793D3B9E7CA}"/>
              </a:ext>
            </a:extLst>
          </p:cNvPr>
          <p:cNvSpPr txBox="1"/>
          <p:nvPr/>
        </p:nvSpPr>
        <p:spPr>
          <a:xfrm>
            <a:off x="743787" y="3727534"/>
            <a:ext cx="10418772" cy="1615827"/>
          </a:xfrm>
          <a:prstGeom prst="rect">
            <a:avLst/>
          </a:prstGeom>
          <a:noFill/>
        </p:spPr>
        <p:txBody>
          <a:bodyPr wrap="square" rtlCol="0">
            <a:spAutoFit/>
          </a:bodyPr>
          <a:lstStyle/>
          <a:p>
            <a:pPr marL="285750" indent="-285750" algn="just">
              <a:buFont typeface="Arial" panose="020B0604020202020204" pitchFamily="34" charset="0"/>
              <a:buChar char="•"/>
            </a:pPr>
            <a:r>
              <a:rPr lang="en-US" sz="1100" dirty="0">
                <a:latin typeface="Garamond" panose="02020404030301010803" pitchFamily="18" charset="0"/>
              </a:rPr>
              <a:t>By entering the Shenandoah County Housing Challenge, each participant (or team) agrees that all submitted materials become the property of Shenandoah County. Participants grant Shenandoah County a perpetual, royalty-free, non-exclusive, irrevocable license (the “License”) to use, reproduce, publish, publicly display, distribute, and adapt the submitted designs, in whole or in part, for any lawful purpose, including but not limited to community education, public outreach, housing promotion, and future implementation. By submitting a design, each Participant agrees and acknowledges that participation in the Housing Challenge, and the opportunity to compete for the awards detailed herein, is sufficient consideration for the License, even if the Participant’s materials are not selected for an award. </a:t>
            </a:r>
          </a:p>
          <a:p>
            <a:pPr marL="285750" indent="-285750" algn="just">
              <a:buFont typeface="Arial" panose="020B0604020202020204" pitchFamily="34" charset="0"/>
              <a:buChar char="•"/>
            </a:pPr>
            <a:r>
              <a:rPr lang="en-US" sz="1100" dirty="0">
                <a:latin typeface="Garamond" panose="02020404030301010803" pitchFamily="18" charset="0"/>
              </a:rPr>
              <a:t>Participants acknowledge and agree that Shenandoah County may share designs publicly, including online, in print, and through other media, and may use the submitted materials in reports, planning tools, or publicly accessible design libraries. Shenandoah County reserves the right to credit the designer(s) in any such use but is not required to do so. </a:t>
            </a:r>
          </a:p>
          <a:p>
            <a:pPr marL="285750" indent="-285750" algn="just">
              <a:buFont typeface="Arial" panose="020B0604020202020204" pitchFamily="34" charset="0"/>
              <a:buChar char="•"/>
            </a:pPr>
            <a:r>
              <a:rPr lang="en-US" sz="1100" dirty="0">
                <a:latin typeface="Garamond" panose="02020404030301010803" pitchFamily="18" charset="0"/>
              </a:rPr>
              <a:t>Submission of an entry constitutes the participant's agreement to these terms. Our goal is to use this project as a basis for generating support for pre-approved housing designs available to our community.</a:t>
            </a:r>
          </a:p>
        </p:txBody>
      </p:sp>
      <p:sp>
        <p:nvSpPr>
          <p:cNvPr id="4" name="TextBox 3">
            <a:extLst>
              <a:ext uri="{FF2B5EF4-FFF2-40B4-BE49-F238E27FC236}">
                <a16:creationId xmlns:a16="http://schemas.microsoft.com/office/drawing/2014/main" id="{50360815-BF2F-F00E-1E95-57C9671DF11A}"/>
              </a:ext>
            </a:extLst>
          </p:cNvPr>
          <p:cNvSpPr txBox="1"/>
          <p:nvPr/>
        </p:nvSpPr>
        <p:spPr>
          <a:xfrm>
            <a:off x="228600" y="1861675"/>
            <a:ext cx="9235440" cy="9722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latin typeface="Garamond" panose="02020404030301010803" pitchFamily="18" charset="0"/>
              </a:rPr>
              <a:t>Long term we want to use these as the basis for a library of ADUs in our Community</a:t>
            </a:r>
          </a:p>
          <a:p>
            <a:pPr algn="just">
              <a:lnSpc>
                <a:spcPct val="150000"/>
              </a:lnSpc>
            </a:pPr>
            <a:r>
              <a:rPr lang="en-US" sz="2000" dirty="0">
                <a:latin typeface="Garamond" panose="02020404030301010803" pitchFamily="18" charset="0"/>
              </a:rPr>
              <a:t> </a:t>
            </a:r>
          </a:p>
        </p:txBody>
      </p:sp>
    </p:spTree>
    <p:extLst>
      <p:ext uri="{BB962C8B-B14F-4D97-AF65-F5344CB8AC3E}">
        <p14:creationId xmlns:p14="http://schemas.microsoft.com/office/powerpoint/2010/main" val="172785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E35B-F81E-8D29-1527-5A30ADED27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9BC9BE-046C-9264-E281-42915547E1D0}"/>
              </a:ext>
            </a:extLst>
          </p:cNvPr>
          <p:cNvSpPr/>
          <p:nvPr/>
        </p:nvSpPr>
        <p:spPr>
          <a:xfrm>
            <a:off x="0" y="5691253"/>
            <a:ext cx="12192000" cy="1166746"/>
          </a:xfrm>
          <a:prstGeom prst="rect">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i="1" dirty="0">
              <a:solidFill>
                <a:schemeClr val="bg1"/>
              </a:solidFill>
              <a:latin typeface="Century Gothic" panose="020B0502020202020204" pitchFamily="34" charset="0"/>
            </a:endParaRPr>
          </a:p>
        </p:txBody>
      </p:sp>
      <p:sp>
        <p:nvSpPr>
          <p:cNvPr id="11" name="Title 1">
            <a:extLst>
              <a:ext uri="{FF2B5EF4-FFF2-40B4-BE49-F238E27FC236}">
                <a16:creationId xmlns:a16="http://schemas.microsoft.com/office/drawing/2014/main" id="{DCCA3C22-2A33-ECBD-382A-2F0A11422F1C}"/>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Scoring Criteria</a:t>
            </a:r>
          </a:p>
        </p:txBody>
      </p:sp>
      <p:sp>
        <p:nvSpPr>
          <p:cNvPr id="2" name="TextBox 1">
            <a:extLst>
              <a:ext uri="{FF2B5EF4-FFF2-40B4-BE49-F238E27FC236}">
                <a16:creationId xmlns:a16="http://schemas.microsoft.com/office/drawing/2014/main" id="{8E4E8B65-DF86-81FE-EDB7-FB9887FE326B}"/>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5" name="Picture 4" descr="Shape, icon&#10;&#10;Description automatically generated with medium confidence">
            <a:extLst>
              <a:ext uri="{FF2B5EF4-FFF2-40B4-BE49-F238E27FC236}">
                <a16:creationId xmlns:a16="http://schemas.microsoft.com/office/drawing/2014/main" id="{F33030DE-6A80-AF42-479C-FECE19EB4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graphicFrame>
        <p:nvGraphicFramePr>
          <p:cNvPr id="3" name="Table 2">
            <a:extLst>
              <a:ext uri="{FF2B5EF4-FFF2-40B4-BE49-F238E27FC236}">
                <a16:creationId xmlns:a16="http://schemas.microsoft.com/office/drawing/2014/main" id="{316E1288-B589-A6A1-A455-22E7C624C39C}"/>
              </a:ext>
            </a:extLst>
          </p:cNvPr>
          <p:cNvGraphicFramePr>
            <a:graphicFrameLocks noGrp="1"/>
          </p:cNvGraphicFramePr>
          <p:nvPr>
            <p:extLst>
              <p:ext uri="{D42A27DB-BD31-4B8C-83A1-F6EECF244321}">
                <p14:modId xmlns:p14="http://schemas.microsoft.com/office/powerpoint/2010/main" val="766096538"/>
              </p:ext>
            </p:extLst>
          </p:nvPr>
        </p:nvGraphicFramePr>
        <p:xfrm>
          <a:off x="962860" y="977256"/>
          <a:ext cx="10266279" cy="4536440"/>
        </p:xfrm>
        <a:graphic>
          <a:graphicData uri="http://schemas.openxmlformats.org/drawingml/2006/table">
            <a:tbl>
              <a:tblPr firstRow="1" bandRow="1">
                <a:tableStyleId>{5C22544A-7EE6-4342-B048-85BDC9FD1C3A}</a:tableStyleId>
              </a:tblPr>
              <a:tblGrid>
                <a:gridCol w="8702174">
                  <a:extLst>
                    <a:ext uri="{9D8B030D-6E8A-4147-A177-3AD203B41FA5}">
                      <a16:colId xmlns:a16="http://schemas.microsoft.com/office/drawing/2014/main" val="3419581190"/>
                    </a:ext>
                  </a:extLst>
                </a:gridCol>
                <a:gridCol w="1564105">
                  <a:extLst>
                    <a:ext uri="{9D8B030D-6E8A-4147-A177-3AD203B41FA5}">
                      <a16:colId xmlns:a16="http://schemas.microsoft.com/office/drawing/2014/main" val="2267414548"/>
                    </a:ext>
                  </a:extLst>
                </a:gridCol>
              </a:tblGrid>
              <a:tr h="355498">
                <a:tc>
                  <a:txBody>
                    <a:bodyPr/>
                    <a:lstStyle/>
                    <a:p>
                      <a:r>
                        <a:rPr lang="en-US" sz="1800" dirty="0">
                          <a:latin typeface="Garamond" panose="02020404030301010803" pitchFamily="18" charset="0"/>
                        </a:rPr>
                        <a:t>Category </a:t>
                      </a:r>
                    </a:p>
                  </a:txBody>
                  <a:tcPr/>
                </a:tc>
                <a:tc>
                  <a:txBody>
                    <a:bodyPr/>
                    <a:lstStyle/>
                    <a:p>
                      <a:r>
                        <a:rPr lang="en-US" sz="1800" dirty="0">
                          <a:latin typeface="Garamond" panose="02020404030301010803" pitchFamily="18" charset="0"/>
                        </a:rPr>
                        <a:t>Max. Points</a:t>
                      </a:r>
                    </a:p>
                  </a:txBody>
                  <a:tcPr/>
                </a:tc>
                <a:extLst>
                  <a:ext uri="{0D108BD9-81ED-4DB2-BD59-A6C34878D82A}">
                    <a16:rowId xmlns:a16="http://schemas.microsoft.com/office/drawing/2014/main" val="1212332443"/>
                  </a:ext>
                </a:extLst>
              </a:tr>
              <a:tr h="370840">
                <a:tc>
                  <a:txBody>
                    <a:bodyPr/>
                    <a:lstStyle/>
                    <a:p>
                      <a:r>
                        <a:rPr lang="en-US" sz="1500" b="1" dirty="0">
                          <a:latin typeface="Garamond" panose="02020404030301010803" pitchFamily="18" charset="0"/>
                        </a:rPr>
                        <a:t>Sustainability and resilience</a:t>
                      </a:r>
                      <a:r>
                        <a:rPr lang="en-US" sz="1500" dirty="0">
                          <a:latin typeface="Garamond" panose="02020404030301010803" pitchFamily="18" charset="0"/>
                        </a:rPr>
                        <a:t>. The submission prioritizes sustainability and energy efficiency, with features such as efficient insulation, renewable energy integration, indoor air/environmental quality, water efficiency, and resilience to potential hazards</a:t>
                      </a:r>
                    </a:p>
                  </a:txBody>
                  <a:tcPr/>
                </a:tc>
                <a:tc>
                  <a:txBody>
                    <a:bodyPr/>
                    <a:lstStyle/>
                    <a:p>
                      <a:pPr algn="l"/>
                      <a:r>
                        <a:rPr lang="en-US" sz="1500" dirty="0">
                          <a:latin typeface="Garamond" panose="02020404030301010803" pitchFamily="18" charset="0"/>
                        </a:rPr>
                        <a:t>15</a:t>
                      </a:r>
                    </a:p>
                    <a:p>
                      <a:pPr algn="l"/>
                      <a:endParaRPr lang="en-US" sz="1500" dirty="0">
                        <a:latin typeface="Garamond" panose="02020404030301010803" pitchFamily="18" charset="0"/>
                      </a:endParaRPr>
                    </a:p>
                  </a:txBody>
                  <a:tcPr/>
                </a:tc>
                <a:extLst>
                  <a:ext uri="{0D108BD9-81ED-4DB2-BD59-A6C34878D82A}">
                    <a16:rowId xmlns:a16="http://schemas.microsoft.com/office/drawing/2014/main" val="435431701"/>
                  </a:ext>
                </a:extLst>
              </a:tr>
              <a:tr h="370840">
                <a:tc>
                  <a:txBody>
                    <a:bodyPr/>
                    <a:lstStyle/>
                    <a:p>
                      <a:r>
                        <a:rPr lang="en-US" sz="1500" b="1" dirty="0">
                          <a:latin typeface="Garamond" panose="02020404030301010803" pitchFamily="18" charset="0"/>
                        </a:rPr>
                        <a:t>Affordability and cost-effectiveness. </a:t>
                      </a:r>
                      <a:r>
                        <a:rPr lang="en-US" sz="1500" dirty="0">
                          <a:latin typeface="Garamond" panose="02020404030301010803" pitchFamily="18" charset="0"/>
                        </a:rPr>
                        <a:t>The submission is affordable and cost effective, considering construction costs, ongoing maintenance, and operational expenses.</a:t>
                      </a:r>
                    </a:p>
                  </a:txBody>
                  <a:tcPr/>
                </a:tc>
                <a:tc>
                  <a:txBody>
                    <a:bodyPr/>
                    <a:lstStyle/>
                    <a:p>
                      <a:pPr algn="l"/>
                      <a:r>
                        <a:rPr lang="en-US" sz="1500" dirty="0">
                          <a:latin typeface="Garamond" panose="02020404030301010803" pitchFamily="18" charset="0"/>
                        </a:rPr>
                        <a:t>15</a:t>
                      </a:r>
                    </a:p>
                  </a:txBody>
                  <a:tcPr/>
                </a:tc>
                <a:extLst>
                  <a:ext uri="{0D108BD9-81ED-4DB2-BD59-A6C34878D82A}">
                    <a16:rowId xmlns:a16="http://schemas.microsoft.com/office/drawing/2014/main" val="1827345519"/>
                  </a:ext>
                </a:extLst>
              </a:tr>
              <a:tr h="370840">
                <a:tc>
                  <a:txBody>
                    <a:bodyPr/>
                    <a:lstStyle/>
                    <a:p>
                      <a:r>
                        <a:rPr lang="en-US" sz="1500" b="1" dirty="0">
                          <a:latin typeface="Garamond" panose="02020404030301010803" pitchFamily="18" charset="0"/>
                        </a:rPr>
                        <a:t>Accessibility and universal design. </a:t>
                      </a:r>
                      <a:r>
                        <a:rPr lang="en-US" sz="1500" dirty="0">
                          <a:latin typeface="Garamond" panose="02020404030301010803" pitchFamily="18" charset="0"/>
                        </a:rPr>
                        <a:t>To the maximum extent possible, the submission is accessible and inclusive, incorporating universal design principles to ensure usability and adaptability for all users, including people with disabilities.</a:t>
                      </a:r>
                    </a:p>
                  </a:txBody>
                  <a:tcPr/>
                </a:tc>
                <a:tc>
                  <a:txBody>
                    <a:bodyPr/>
                    <a:lstStyle/>
                    <a:p>
                      <a:pPr algn="l"/>
                      <a:r>
                        <a:rPr lang="en-US" sz="1500" dirty="0">
                          <a:latin typeface="Garamond" panose="02020404030301010803" pitchFamily="18" charset="0"/>
                        </a:rPr>
                        <a:t>15</a:t>
                      </a:r>
                    </a:p>
                  </a:txBody>
                  <a:tcPr/>
                </a:tc>
                <a:extLst>
                  <a:ext uri="{0D108BD9-81ED-4DB2-BD59-A6C34878D82A}">
                    <a16:rowId xmlns:a16="http://schemas.microsoft.com/office/drawing/2014/main" val="3165176403"/>
                  </a:ext>
                </a:extLst>
              </a:tr>
              <a:tr h="370840">
                <a:tc>
                  <a:txBody>
                    <a:bodyPr/>
                    <a:lstStyle/>
                    <a:p>
                      <a:r>
                        <a:rPr lang="en-US" sz="1500" b="1" dirty="0">
                          <a:latin typeface="Garamond" panose="02020404030301010803" pitchFamily="18" charset="0"/>
                        </a:rPr>
                        <a:t>Innovation and creativity. </a:t>
                      </a:r>
                      <a:r>
                        <a:rPr lang="en-US" sz="1500" dirty="0">
                          <a:latin typeface="Garamond" panose="02020404030301010803" pitchFamily="18" charset="0"/>
                        </a:rPr>
                        <a:t>The submission demonstrates innovative design solutions and creative use of space. </a:t>
                      </a:r>
                    </a:p>
                  </a:txBody>
                  <a:tcPr/>
                </a:tc>
                <a:tc>
                  <a:txBody>
                    <a:bodyPr/>
                    <a:lstStyle/>
                    <a:p>
                      <a:pPr algn="l"/>
                      <a:r>
                        <a:rPr lang="en-US" sz="1500" dirty="0">
                          <a:latin typeface="Garamond" panose="02020404030301010803" pitchFamily="18" charset="0"/>
                        </a:rPr>
                        <a:t>15</a:t>
                      </a:r>
                    </a:p>
                  </a:txBody>
                  <a:tcPr/>
                </a:tc>
                <a:extLst>
                  <a:ext uri="{0D108BD9-81ED-4DB2-BD59-A6C34878D82A}">
                    <a16:rowId xmlns:a16="http://schemas.microsoft.com/office/drawing/2014/main" val="3180456901"/>
                  </a:ext>
                </a:extLst>
              </a:tr>
              <a:tr h="370840">
                <a:tc>
                  <a:txBody>
                    <a:bodyPr/>
                    <a:lstStyle/>
                    <a:p>
                      <a:r>
                        <a:rPr lang="en-US" sz="1500" b="1" dirty="0">
                          <a:latin typeface="Garamond" panose="02020404030301010803" pitchFamily="18" charset="0"/>
                        </a:rPr>
                        <a:t>Aesthetics and contextual integration. </a:t>
                      </a:r>
                      <a:r>
                        <a:rPr lang="en-US" sz="1500" dirty="0">
                          <a:latin typeface="Garamond" panose="02020404030301010803" pitchFamily="18" charset="0"/>
                        </a:rPr>
                        <a:t>The submission is visually appealing and contextually integrated with the surrounding environment.</a:t>
                      </a:r>
                    </a:p>
                  </a:txBody>
                  <a:tcPr/>
                </a:tc>
                <a:tc>
                  <a:txBody>
                    <a:bodyPr/>
                    <a:lstStyle/>
                    <a:p>
                      <a:pPr algn="l"/>
                      <a:r>
                        <a:rPr lang="en-US" sz="1500" dirty="0">
                          <a:latin typeface="Garamond" panose="02020404030301010803" pitchFamily="18" charset="0"/>
                        </a:rPr>
                        <a:t>15</a:t>
                      </a:r>
                    </a:p>
                  </a:txBody>
                  <a:tcPr/>
                </a:tc>
                <a:extLst>
                  <a:ext uri="{0D108BD9-81ED-4DB2-BD59-A6C34878D82A}">
                    <a16:rowId xmlns:a16="http://schemas.microsoft.com/office/drawing/2014/main" val="2461076702"/>
                  </a:ext>
                </a:extLst>
              </a:tr>
              <a:tr h="370840">
                <a:tc>
                  <a:txBody>
                    <a:bodyPr/>
                    <a:lstStyle/>
                    <a:p>
                      <a:r>
                        <a:rPr lang="en-US" sz="1500" b="1" dirty="0">
                          <a:latin typeface="Garamond" panose="02020404030301010803" pitchFamily="18" charset="0"/>
                        </a:rPr>
                        <a:t>Responsiveness to unique homeowner needs, goals, and site characteristics. </a:t>
                      </a:r>
                      <a:r>
                        <a:rPr lang="en-US" sz="1500" dirty="0">
                          <a:latin typeface="Garamond" panose="02020404030301010803" pitchFamily="18" charset="0"/>
                        </a:rPr>
                        <a:t>In addition to the general criteria listed above, the submission clearly responds to the needs and goals articulated in the homeowner profile as well as site-specific conditions. </a:t>
                      </a:r>
                    </a:p>
                  </a:txBody>
                  <a:tcPr/>
                </a:tc>
                <a:tc>
                  <a:txBody>
                    <a:bodyPr/>
                    <a:lstStyle/>
                    <a:p>
                      <a:pPr algn="l"/>
                      <a:r>
                        <a:rPr lang="en-US" sz="1500" dirty="0">
                          <a:latin typeface="Garamond" panose="02020404030301010803" pitchFamily="18" charset="0"/>
                        </a:rPr>
                        <a:t>25</a:t>
                      </a:r>
                    </a:p>
                  </a:txBody>
                  <a:tcPr/>
                </a:tc>
                <a:extLst>
                  <a:ext uri="{0D108BD9-81ED-4DB2-BD59-A6C34878D82A}">
                    <a16:rowId xmlns:a16="http://schemas.microsoft.com/office/drawing/2014/main" val="1968086690"/>
                  </a:ext>
                </a:extLst>
              </a:tr>
              <a:tr h="370840">
                <a:tc>
                  <a:txBody>
                    <a:bodyPr/>
                    <a:lstStyle/>
                    <a:p>
                      <a:r>
                        <a:rPr lang="en-US" sz="1500" b="1" dirty="0">
                          <a:latin typeface="Garamond" panose="02020404030301010803" pitchFamily="18" charset="0"/>
                        </a:rPr>
                        <a:t>TOTAL</a:t>
                      </a:r>
                      <a:r>
                        <a:rPr lang="en-US" sz="1500" dirty="0">
                          <a:latin typeface="Garamond" panose="02020404030301010803" pitchFamily="18" charset="0"/>
                        </a:rPr>
                        <a:t>:</a:t>
                      </a:r>
                    </a:p>
                  </a:txBody>
                  <a:tcPr/>
                </a:tc>
                <a:tc>
                  <a:txBody>
                    <a:bodyPr/>
                    <a:lstStyle/>
                    <a:p>
                      <a:r>
                        <a:rPr lang="en-US" sz="1500" b="1" dirty="0">
                          <a:latin typeface="Garamond" panose="02020404030301010803" pitchFamily="18" charset="0"/>
                        </a:rPr>
                        <a:t>100</a:t>
                      </a:r>
                    </a:p>
                  </a:txBody>
                  <a:tcPr/>
                </a:tc>
                <a:extLst>
                  <a:ext uri="{0D108BD9-81ED-4DB2-BD59-A6C34878D82A}">
                    <a16:rowId xmlns:a16="http://schemas.microsoft.com/office/drawing/2014/main" val="3935803541"/>
                  </a:ext>
                </a:extLst>
              </a:tr>
            </a:tbl>
          </a:graphicData>
        </a:graphic>
      </p:graphicFrame>
    </p:spTree>
    <p:extLst>
      <p:ext uri="{BB962C8B-B14F-4D97-AF65-F5344CB8AC3E}">
        <p14:creationId xmlns:p14="http://schemas.microsoft.com/office/powerpoint/2010/main" val="339798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D457-BAD4-99C7-2789-AB46AADC8F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76C3DA-E761-1F3E-5F83-26B2D8A660FF}"/>
              </a:ext>
            </a:extLst>
          </p:cNvPr>
          <p:cNvSpPr/>
          <p:nvPr/>
        </p:nvSpPr>
        <p:spPr>
          <a:xfrm>
            <a:off x="0" y="5691253"/>
            <a:ext cx="12192000" cy="1166746"/>
          </a:xfrm>
          <a:prstGeom prst="rect">
            <a:avLst/>
          </a:prstGeom>
          <a:solidFill>
            <a:srgbClr val="005A70"/>
          </a:solidFill>
          <a:ln>
            <a:solidFill>
              <a:srgbClr val="005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i="1" dirty="0">
              <a:solidFill>
                <a:schemeClr val="bg1"/>
              </a:solidFill>
              <a:latin typeface="Century Gothic" panose="020B0502020202020204" pitchFamily="34" charset="0"/>
            </a:endParaRPr>
          </a:p>
        </p:txBody>
      </p:sp>
      <p:sp>
        <p:nvSpPr>
          <p:cNvPr id="11" name="Title 1">
            <a:extLst>
              <a:ext uri="{FF2B5EF4-FFF2-40B4-BE49-F238E27FC236}">
                <a16:creationId xmlns:a16="http://schemas.microsoft.com/office/drawing/2014/main" id="{291F0B84-0BDC-1F56-DBFD-F18492419E7C}"/>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Scoring Criteria</a:t>
            </a:r>
          </a:p>
        </p:txBody>
      </p:sp>
      <p:pic>
        <p:nvPicPr>
          <p:cNvPr id="7" name="Picture 6">
            <a:extLst>
              <a:ext uri="{FF2B5EF4-FFF2-40B4-BE49-F238E27FC236}">
                <a16:creationId xmlns:a16="http://schemas.microsoft.com/office/drawing/2014/main" id="{56090731-C1D5-1D6D-2104-FF1595709753}"/>
              </a:ext>
            </a:extLst>
          </p:cNvPr>
          <p:cNvPicPr>
            <a:picLocks noChangeAspect="1"/>
          </p:cNvPicPr>
          <p:nvPr/>
        </p:nvPicPr>
        <p:blipFill>
          <a:blip r:embed="rId2"/>
          <a:stretch>
            <a:fillRect/>
          </a:stretch>
        </p:blipFill>
        <p:spPr>
          <a:xfrm>
            <a:off x="1046808" y="1063962"/>
            <a:ext cx="9709976" cy="5447675"/>
          </a:xfrm>
          <a:prstGeom prst="rect">
            <a:avLst/>
          </a:prstGeom>
        </p:spPr>
      </p:pic>
    </p:spTree>
    <p:extLst>
      <p:ext uri="{BB962C8B-B14F-4D97-AF65-F5344CB8AC3E}">
        <p14:creationId xmlns:p14="http://schemas.microsoft.com/office/powerpoint/2010/main" val="51579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554A-824F-236C-5F30-D3906EB379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CFCFCFB-45C5-FF85-51B3-7DE957EA9670}"/>
              </a:ext>
            </a:extLst>
          </p:cNvPr>
          <p:cNvSpPr/>
          <p:nvPr/>
        </p:nvSpPr>
        <p:spPr>
          <a:xfrm>
            <a:off x="0" y="5691253"/>
            <a:ext cx="12192000" cy="1166746"/>
          </a:xfrm>
          <a:prstGeom prst="rect">
            <a:avLst/>
          </a:prstGeom>
          <a:solidFill>
            <a:srgbClr val="971B2F"/>
          </a:solidFill>
          <a:ln>
            <a:solidFill>
              <a:srgbClr val="971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i="1" dirty="0">
              <a:solidFill>
                <a:schemeClr val="bg1"/>
              </a:solidFill>
              <a:latin typeface="Century Gothic" panose="020B0502020202020204" pitchFamily="34" charset="0"/>
            </a:endParaRPr>
          </a:p>
        </p:txBody>
      </p:sp>
      <p:sp>
        <p:nvSpPr>
          <p:cNvPr id="11" name="Title 1">
            <a:extLst>
              <a:ext uri="{FF2B5EF4-FFF2-40B4-BE49-F238E27FC236}">
                <a16:creationId xmlns:a16="http://schemas.microsoft.com/office/drawing/2014/main" id="{D7306DE1-AF76-B137-3CC8-4DD89496F938}"/>
              </a:ext>
            </a:extLst>
          </p:cNvPr>
          <p:cNvSpPr txBox="1">
            <a:spLocks/>
          </p:cNvSpPr>
          <p:nvPr/>
        </p:nvSpPr>
        <p:spPr>
          <a:xfrm>
            <a:off x="150919" y="276016"/>
            <a:ext cx="11427725" cy="65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005A70"/>
                </a:solidFill>
                <a:latin typeface="Goudy Old Style" panose="02020502050305020303" pitchFamily="18" charset="0"/>
              </a:rPr>
              <a:t>Competition Schedule</a:t>
            </a:r>
          </a:p>
        </p:txBody>
      </p:sp>
      <p:sp>
        <p:nvSpPr>
          <p:cNvPr id="2" name="TextBox 1">
            <a:extLst>
              <a:ext uri="{FF2B5EF4-FFF2-40B4-BE49-F238E27FC236}">
                <a16:creationId xmlns:a16="http://schemas.microsoft.com/office/drawing/2014/main" id="{360D13C1-404C-249D-D6B2-1FB0C19EC5EE}"/>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5" name="Picture 4" descr="Shape, icon&#10;&#10;Description automatically generated with medium confidence">
            <a:extLst>
              <a:ext uri="{FF2B5EF4-FFF2-40B4-BE49-F238E27FC236}">
                <a16:creationId xmlns:a16="http://schemas.microsoft.com/office/drawing/2014/main" id="{708CE33B-27EF-EB15-F12B-5A642FB41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6" name="Picture 5">
            <a:extLst>
              <a:ext uri="{FF2B5EF4-FFF2-40B4-BE49-F238E27FC236}">
                <a16:creationId xmlns:a16="http://schemas.microsoft.com/office/drawing/2014/main" id="{43F3A349-199A-4929-DE88-ECE17AA4B468}"/>
              </a:ext>
            </a:extLst>
          </p:cNvPr>
          <p:cNvPicPr>
            <a:picLocks noChangeAspect="1"/>
          </p:cNvPicPr>
          <p:nvPr/>
        </p:nvPicPr>
        <p:blipFill>
          <a:blip r:embed="rId3"/>
          <a:stretch>
            <a:fillRect/>
          </a:stretch>
        </p:blipFill>
        <p:spPr>
          <a:xfrm>
            <a:off x="1091073" y="1748278"/>
            <a:ext cx="10009854" cy="3352582"/>
          </a:xfrm>
          <a:prstGeom prst="rect">
            <a:avLst/>
          </a:prstGeom>
        </p:spPr>
      </p:pic>
      <p:graphicFrame>
        <p:nvGraphicFramePr>
          <p:cNvPr id="7" name="Table 6">
            <a:extLst>
              <a:ext uri="{FF2B5EF4-FFF2-40B4-BE49-F238E27FC236}">
                <a16:creationId xmlns:a16="http://schemas.microsoft.com/office/drawing/2014/main" id="{D7679CDA-1CF6-CB12-6443-076754B8722D}"/>
              </a:ext>
            </a:extLst>
          </p:cNvPr>
          <p:cNvGraphicFramePr>
            <a:graphicFrameLocks noGrp="1"/>
          </p:cNvGraphicFramePr>
          <p:nvPr>
            <p:extLst>
              <p:ext uri="{D42A27DB-BD31-4B8C-83A1-F6EECF244321}">
                <p14:modId xmlns:p14="http://schemas.microsoft.com/office/powerpoint/2010/main" val="2310987309"/>
              </p:ext>
            </p:extLst>
          </p:nvPr>
        </p:nvGraphicFramePr>
        <p:xfrm>
          <a:off x="697832" y="1152808"/>
          <a:ext cx="10510920" cy="3967481"/>
        </p:xfrm>
        <a:graphic>
          <a:graphicData uri="http://schemas.openxmlformats.org/drawingml/2006/table">
            <a:tbl>
              <a:tblPr firstRow="1" bandRow="1">
                <a:tableStyleId>{5C22544A-7EE6-4342-B048-85BDC9FD1C3A}</a:tableStyleId>
              </a:tblPr>
              <a:tblGrid>
                <a:gridCol w="8912057">
                  <a:extLst>
                    <a:ext uri="{9D8B030D-6E8A-4147-A177-3AD203B41FA5}">
                      <a16:colId xmlns:a16="http://schemas.microsoft.com/office/drawing/2014/main" val="3419581190"/>
                    </a:ext>
                  </a:extLst>
                </a:gridCol>
                <a:gridCol w="1598863">
                  <a:extLst>
                    <a:ext uri="{9D8B030D-6E8A-4147-A177-3AD203B41FA5}">
                      <a16:colId xmlns:a16="http://schemas.microsoft.com/office/drawing/2014/main" val="2267414548"/>
                    </a:ext>
                  </a:extLst>
                </a:gridCol>
              </a:tblGrid>
              <a:tr h="0">
                <a:tc>
                  <a:txBody>
                    <a:bodyPr/>
                    <a:lstStyle/>
                    <a:p>
                      <a:r>
                        <a:rPr lang="en-US" sz="1800" dirty="0">
                          <a:latin typeface="Garamond" panose="02020404030301010803" pitchFamily="18" charset="0"/>
                        </a:rPr>
                        <a:t>Topics</a:t>
                      </a:r>
                    </a:p>
                  </a:txBody>
                  <a:tcPr/>
                </a:tc>
                <a:tc>
                  <a:txBody>
                    <a:bodyPr/>
                    <a:lstStyle/>
                    <a:p>
                      <a:r>
                        <a:rPr lang="en-US" sz="1800" dirty="0">
                          <a:latin typeface="Garamond" panose="02020404030301010803" pitchFamily="18" charset="0"/>
                        </a:rPr>
                        <a:t>Dates</a:t>
                      </a:r>
                    </a:p>
                  </a:txBody>
                  <a:tcPr/>
                </a:tc>
                <a:extLst>
                  <a:ext uri="{0D108BD9-81ED-4DB2-BD59-A6C34878D82A}">
                    <a16:rowId xmlns:a16="http://schemas.microsoft.com/office/drawing/2014/main" val="1212332443"/>
                  </a:ext>
                </a:extLst>
              </a:tr>
              <a:tr h="37084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Public Announcement and Competition soliciting local property owners. </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June-July</a:t>
                      </a:r>
                      <a:endParaRPr lang="en-US" sz="160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5431701"/>
                  </a:ext>
                </a:extLst>
              </a:tr>
              <a:tr h="37084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Desing Challenge Prep. </a:t>
                      </a:r>
                      <a:r>
                        <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Such as, Site Briefs, Rules, Budget Allocation, Judging, Criteria and Build Promo toolkit</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July-August</a:t>
                      </a:r>
                      <a:endParaRPr lang="en-US" sz="160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7345519"/>
                  </a:ext>
                </a:extLst>
              </a:tr>
              <a:tr h="37084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Competition Launch &amp; Promotion.</a:t>
                      </a:r>
                      <a:r>
                        <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Get the word out, begin designer/stakeholder outreach, and continue Q&amp;A and design support workshops</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August-September 1</a:t>
                      </a:r>
                      <a:r>
                        <a:rPr lang="en-US" sz="1600" b="1" baseline="300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st</a:t>
                      </a:r>
                      <a:endParaRPr lang="en-US" sz="160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176403"/>
                  </a:ext>
                </a:extLst>
              </a:tr>
              <a:tr h="370840">
                <a:tc>
                  <a:txBody>
                    <a:bodyPr/>
                    <a:lstStyle/>
                    <a:p>
                      <a:pPr marL="0" marR="0" algn="l">
                        <a:lnSpc>
                          <a:spcPct val="107000"/>
                        </a:lnSpc>
                        <a:spcAft>
                          <a:spcPts val="800"/>
                        </a:spcAft>
                        <a:buNone/>
                      </a:pPr>
                      <a:r>
                        <a:rPr lang="en-US" sz="1500" b="1" dirty="0">
                          <a:effectLst/>
                          <a:latin typeface="Garamond" panose="02020404030301010803" pitchFamily="18" charset="0"/>
                          <a:ea typeface="Times New Roman" panose="02020603050405020304" pitchFamily="18" charset="0"/>
                          <a:cs typeface="Times New Roman" panose="02020603050405020304" pitchFamily="18" charset="0"/>
                        </a:rPr>
                        <a:t>Homeowners Meeting</a:t>
                      </a:r>
                    </a:p>
                  </a:txBody>
                  <a:tcPr marL="68580" marR="68580" marT="0" marB="0"/>
                </a:tc>
                <a:tc>
                  <a:txBody>
                    <a:bodyPr/>
                    <a:lstStyle/>
                    <a:p>
                      <a:pPr marL="0" marR="0" algn="l">
                        <a:lnSpc>
                          <a:spcPct val="107000"/>
                        </a:lnSpc>
                        <a:spcAft>
                          <a:spcPts val="800"/>
                        </a:spcAft>
                        <a:buNone/>
                      </a:pPr>
                      <a:r>
                        <a:rPr lang="en-US" sz="1600" b="1" dirty="0">
                          <a:effectLst/>
                          <a:latin typeface="Garamond" panose="02020404030301010803" pitchFamily="18" charset="0"/>
                          <a:ea typeface="Times New Roman" panose="02020603050405020304" pitchFamily="18" charset="0"/>
                          <a:cs typeface="Times New Roman" panose="02020603050405020304" pitchFamily="18" charset="0"/>
                        </a:rPr>
                        <a:t>August 27th</a:t>
                      </a:r>
                    </a:p>
                  </a:txBody>
                  <a:tcPr marL="68580" marR="68580" marT="0" marB="0"/>
                </a:tc>
                <a:extLst>
                  <a:ext uri="{0D108BD9-81ED-4DB2-BD59-A6C34878D82A}">
                    <a16:rowId xmlns:a16="http://schemas.microsoft.com/office/drawing/2014/main" val="3180456901"/>
                  </a:ext>
                </a:extLst>
              </a:tr>
              <a:tr h="370840">
                <a:tc>
                  <a:txBody>
                    <a:bodyPr/>
                    <a:lstStyle/>
                    <a:p>
                      <a:pPr marL="0" marR="0" algn="l">
                        <a:lnSpc>
                          <a:spcPct val="107000"/>
                        </a:lnSpc>
                        <a:spcAft>
                          <a:spcPts val="800"/>
                        </a:spcAft>
                        <a:buNone/>
                      </a:pPr>
                      <a:r>
                        <a:rPr lang="en-US" sz="1500" b="1" dirty="0">
                          <a:effectLst/>
                          <a:latin typeface="Garamond" panose="02020404030301010803" pitchFamily="18" charset="0"/>
                          <a:ea typeface="Times New Roman" panose="02020603050405020304" pitchFamily="18" charset="0"/>
                          <a:cs typeface="Times New Roman" panose="02020603050405020304" pitchFamily="18" charset="0"/>
                        </a:rPr>
                        <a:t>Competition Design Brief</a:t>
                      </a:r>
                    </a:p>
                  </a:txBody>
                  <a:tcPr marL="68580" marR="68580" marT="0" marB="0"/>
                </a:tc>
                <a:tc>
                  <a:txBody>
                    <a:bodyPr/>
                    <a:lstStyle/>
                    <a:p>
                      <a:pPr marL="0" marR="0" algn="l">
                        <a:lnSpc>
                          <a:spcPct val="107000"/>
                        </a:lnSpc>
                        <a:spcAft>
                          <a:spcPts val="800"/>
                        </a:spcAft>
                        <a:buNone/>
                      </a:pPr>
                      <a:r>
                        <a:rPr lang="en-US" sz="1600" b="1" dirty="0">
                          <a:effectLst/>
                          <a:latin typeface="Garamond" panose="02020404030301010803" pitchFamily="18" charset="0"/>
                          <a:ea typeface="Times New Roman" panose="02020603050405020304" pitchFamily="18" charset="0"/>
                          <a:cs typeface="Times New Roman" panose="02020603050405020304" pitchFamily="18" charset="0"/>
                        </a:rPr>
                        <a:t>September 2</a:t>
                      </a:r>
                    </a:p>
                  </a:txBody>
                  <a:tcPr marL="68580" marR="68580" marT="0" marB="0"/>
                </a:tc>
                <a:extLst>
                  <a:ext uri="{0D108BD9-81ED-4DB2-BD59-A6C34878D82A}">
                    <a16:rowId xmlns:a16="http://schemas.microsoft.com/office/drawing/2014/main" val="4090360378"/>
                  </a:ext>
                </a:extLst>
              </a:tr>
              <a:tr h="255810">
                <a:tc>
                  <a:txBody>
                    <a:bodyPr/>
                    <a:lstStyle/>
                    <a:p>
                      <a:pPr marL="0" marR="0" algn="l">
                        <a:lnSpc>
                          <a:spcPct val="107000"/>
                        </a:lnSpc>
                        <a:spcAft>
                          <a:spcPts val="800"/>
                        </a:spcAft>
                        <a:buNone/>
                      </a:pPr>
                      <a:r>
                        <a:rPr lang="en-US" sz="1500" b="1" dirty="0">
                          <a:solidFill>
                            <a:srgbClr val="000000"/>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Information Session Q&amp;A. </a:t>
                      </a:r>
                      <a:r>
                        <a:rPr lang="en-US" sz="1500" dirty="0">
                          <a:solidFill>
                            <a:srgbClr val="000000"/>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Confirm judges and logistics and prep material for review</a:t>
                      </a:r>
                      <a:r>
                        <a:rPr lang="en-US" sz="1500" b="1" dirty="0">
                          <a:solidFill>
                            <a:srgbClr val="000000"/>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effectLst/>
                        <a:highlight>
                          <a:srgbClr val="FFFF00"/>
                        </a:highligh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dirty="0">
                          <a:solidFill>
                            <a:srgbClr val="000000"/>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September 16</a:t>
                      </a:r>
                      <a:r>
                        <a:rPr lang="en-US" sz="1600" b="1" baseline="30000" dirty="0">
                          <a:solidFill>
                            <a:srgbClr val="000000"/>
                          </a:solidFill>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rPr>
                        <a:t>th</a:t>
                      </a:r>
                      <a:endParaRPr lang="en-US" sz="1600" dirty="0">
                        <a:effectLst/>
                        <a:highlight>
                          <a:srgbClr val="FFFF00"/>
                        </a:highligh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3226567"/>
                  </a:ext>
                </a:extLst>
              </a:tr>
              <a:tr h="25581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Submission Deadline. </a:t>
                      </a:r>
                      <a:r>
                        <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Confirm judges and logistics and prep material for review</a:t>
                      </a: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October 16</a:t>
                      </a:r>
                      <a:r>
                        <a:rPr lang="en-US" sz="1600" b="1" baseline="300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th</a:t>
                      </a:r>
                      <a:endParaRPr lang="en-US" sz="1600" dirty="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2519415"/>
                  </a:ext>
                </a:extLst>
              </a:tr>
              <a:tr h="37084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Judging Showcase. </a:t>
                      </a:r>
                      <a:r>
                        <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Reviewing and scoring submissions. Mid-October Host or juried showcase event, document with photos, community feedback, press coverage, begin drafting toolkit of winning designs or patterns. Goal: Winners selected, project visibly complete</a:t>
                      </a: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October-Early November </a:t>
                      </a:r>
                      <a:endParaRPr lang="en-US" sz="160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61273196"/>
                  </a:ext>
                </a:extLst>
              </a:tr>
              <a:tr h="370840">
                <a:tc>
                  <a:txBody>
                    <a:bodyPr/>
                    <a:lstStyle/>
                    <a:p>
                      <a:pPr marL="0" marR="0" algn="l">
                        <a:lnSpc>
                          <a:spcPct val="107000"/>
                        </a:lnSpc>
                        <a:spcAft>
                          <a:spcPts val="800"/>
                        </a:spcAft>
                        <a:buNone/>
                      </a:pPr>
                      <a:r>
                        <a:rPr lang="en-US" sz="15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Project Completion and Final Report. </a:t>
                      </a:r>
                      <a:r>
                        <a:rPr lang="en-US" sz="15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Prep material for AARP Deadlines. </a:t>
                      </a:r>
                      <a:endParaRPr lang="en-US" sz="1500" dirty="0">
                        <a:effectLst/>
                        <a:latin typeface="Goudy Catalogue"/>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Aft>
                          <a:spcPts val="800"/>
                        </a:spcAft>
                        <a:buNone/>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December 1</a:t>
                      </a:r>
                      <a:endParaRPr lang="en-US" sz="1600" dirty="0">
                        <a:effectLst/>
                        <a:latin typeface="Goudy Catalogu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4062578"/>
                  </a:ext>
                </a:extLst>
              </a:tr>
            </a:tbl>
          </a:graphicData>
        </a:graphic>
      </p:graphicFrame>
    </p:spTree>
    <p:extLst>
      <p:ext uri="{BB962C8B-B14F-4D97-AF65-F5344CB8AC3E}">
        <p14:creationId xmlns:p14="http://schemas.microsoft.com/office/powerpoint/2010/main" val="888640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4E78-57A7-76F2-956D-DF372AFECD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FE5D2A0-E795-D114-F3C7-35A417871000}"/>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C36B58-CDB7-6D20-7495-9ED7076C2E46}"/>
              </a:ext>
            </a:extLst>
          </p:cNvPr>
          <p:cNvSpPr>
            <a:spLocks noGrp="1"/>
          </p:cNvSpPr>
          <p:nvPr>
            <p:ph type="subTitle" idx="1"/>
          </p:nvPr>
        </p:nvSpPr>
        <p:spPr>
          <a:xfrm>
            <a:off x="1524000" y="2259073"/>
            <a:ext cx="9144000" cy="656273"/>
          </a:xfrm>
        </p:spPr>
        <p:txBody>
          <a:bodyPr vert="horz" lIns="91440" tIns="45720" rIns="91440" bIns="45720" rtlCol="0" anchor="t">
            <a:normAutofit/>
          </a:bodyPr>
          <a:lstStyle/>
          <a:p>
            <a:r>
              <a:rPr lang="en-US" sz="4000" dirty="0">
                <a:solidFill>
                  <a:srgbClr val="76881D"/>
                </a:solidFill>
                <a:latin typeface="Century Gothic" panose="020B0502020202020204" pitchFamily="34" charset="0"/>
              </a:rPr>
              <a:t>Questions?!</a:t>
            </a:r>
          </a:p>
        </p:txBody>
      </p:sp>
      <p:sp>
        <p:nvSpPr>
          <p:cNvPr id="9" name="TextBox 8">
            <a:extLst>
              <a:ext uri="{FF2B5EF4-FFF2-40B4-BE49-F238E27FC236}">
                <a16:creationId xmlns:a16="http://schemas.microsoft.com/office/drawing/2014/main" id="{F40CACD0-F494-F44A-BB5A-9747A62C9913}"/>
              </a:ext>
            </a:extLst>
          </p:cNvPr>
          <p:cNvSpPr txBox="1"/>
          <p:nvPr/>
        </p:nvSpPr>
        <p:spPr>
          <a:xfrm>
            <a:off x="9666893" y="6326971"/>
            <a:ext cx="2179782" cy="369332"/>
          </a:xfrm>
          <a:prstGeom prst="rect">
            <a:avLst/>
          </a:prstGeom>
          <a:noFill/>
        </p:spPr>
        <p:txBody>
          <a:bodyPr wrap="square" rtlCol="0">
            <a:spAutoFit/>
          </a:bodyPr>
          <a:lstStyle/>
          <a:p>
            <a:pPr algn="ctr"/>
            <a:r>
              <a:rPr lang="en-US" dirty="0">
                <a:solidFill>
                  <a:schemeClr val="bg1"/>
                </a:solidFill>
                <a:latin typeface="Goudy Old Style" panose="02020502050305020303" pitchFamily="18" charset="0"/>
              </a:rPr>
              <a:t>Be Inspired</a:t>
            </a:r>
          </a:p>
        </p:txBody>
      </p:sp>
      <p:pic>
        <p:nvPicPr>
          <p:cNvPr id="11" name="Picture 10" descr="Shape, icon&#10;&#10;Description automatically generated with medium confidence">
            <a:extLst>
              <a:ext uri="{FF2B5EF4-FFF2-40B4-BE49-F238E27FC236}">
                <a16:creationId xmlns:a16="http://schemas.microsoft.com/office/drawing/2014/main" id="{B78860BE-1F84-8312-AF6E-99808AC5D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Tree>
    <p:extLst>
      <p:ext uri="{BB962C8B-B14F-4D97-AF65-F5344CB8AC3E}">
        <p14:creationId xmlns:p14="http://schemas.microsoft.com/office/powerpoint/2010/main" val="14277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1F44A-C05B-38E8-5552-75750ADDC0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C13D794-20D9-D6C4-01B5-822F26139F15}"/>
              </a:ext>
            </a:extLst>
          </p:cNvPr>
          <p:cNvSpPr/>
          <p:nvPr/>
        </p:nvSpPr>
        <p:spPr>
          <a:xfrm>
            <a:off x="0" y="5691253"/>
            <a:ext cx="12192000" cy="1166747"/>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BAE446-1983-1672-38FE-3ECCE7289AA2}"/>
              </a:ext>
            </a:extLst>
          </p:cNvPr>
          <p:cNvSpPr>
            <a:spLocks noGrp="1"/>
          </p:cNvSpPr>
          <p:nvPr>
            <p:ph type="subTitle" idx="1"/>
          </p:nvPr>
        </p:nvSpPr>
        <p:spPr>
          <a:xfrm>
            <a:off x="1524000" y="4298185"/>
            <a:ext cx="9144000" cy="656273"/>
          </a:xfrm>
        </p:spPr>
        <p:txBody>
          <a:bodyPr vert="horz" lIns="91440" tIns="45720" rIns="91440" bIns="45720" rtlCol="0" anchor="t">
            <a:normAutofit/>
          </a:bodyPr>
          <a:lstStyle/>
          <a:p>
            <a:r>
              <a:rPr lang="en-US" sz="4000" dirty="0">
                <a:solidFill>
                  <a:srgbClr val="76881D"/>
                </a:solidFill>
                <a:latin typeface="Century Gothic" panose="020B0502020202020204" pitchFamily="34" charset="0"/>
              </a:rPr>
              <a:t>THANK YOU!</a:t>
            </a:r>
          </a:p>
        </p:txBody>
      </p:sp>
      <p:sp>
        <p:nvSpPr>
          <p:cNvPr id="9" name="TextBox 8">
            <a:extLst>
              <a:ext uri="{FF2B5EF4-FFF2-40B4-BE49-F238E27FC236}">
                <a16:creationId xmlns:a16="http://schemas.microsoft.com/office/drawing/2014/main" id="{8C33C526-C680-B2E2-6322-599F83D5C857}"/>
              </a:ext>
            </a:extLst>
          </p:cNvPr>
          <p:cNvSpPr txBox="1"/>
          <p:nvPr/>
        </p:nvSpPr>
        <p:spPr>
          <a:xfrm>
            <a:off x="9666893" y="6326971"/>
            <a:ext cx="2179782" cy="369332"/>
          </a:xfrm>
          <a:prstGeom prst="rect">
            <a:avLst/>
          </a:prstGeom>
          <a:noFill/>
        </p:spPr>
        <p:txBody>
          <a:bodyPr wrap="square" rtlCol="0">
            <a:spAutoFit/>
          </a:bodyPr>
          <a:lstStyle/>
          <a:p>
            <a:pPr algn="ctr"/>
            <a:r>
              <a:rPr lang="en-US" dirty="0">
                <a:solidFill>
                  <a:schemeClr val="bg1"/>
                </a:solidFill>
                <a:latin typeface="Goudy Old Style" panose="02020502050305020303" pitchFamily="18" charset="0"/>
              </a:rPr>
              <a:t>Be Inspired</a:t>
            </a:r>
          </a:p>
        </p:txBody>
      </p:sp>
      <p:pic>
        <p:nvPicPr>
          <p:cNvPr id="11" name="Picture 10" descr="Shape, icon&#10;&#10;Description automatically generated with medium confidence">
            <a:extLst>
              <a:ext uri="{FF2B5EF4-FFF2-40B4-BE49-F238E27FC236}">
                <a16:creationId xmlns:a16="http://schemas.microsoft.com/office/drawing/2014/main" id="{CFE1CB32-B16D-29C1-90EE-A49D196CE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4" name="Picture 3" descr="Logo, company name&#10;&#10;AI-generated content may be incorrect.">
            <a:extLst>
              <a:ext uri="{FF2B5EF4-FFF2-40B4-BE49-F238E27FC236}">
                <a16:creationId xmlns:a16="http://schemas.microsoft.com/office/drawing/2014/main" id="{BE5743B2-DCA6-B38E-A164-A83B3C504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532" y="905094"/>
            <a:ext cx="5964936" cy="2657856"/>
          </a:xfrm>
          <a:prstGeom prst="rect">
            <a:avLst/>
          </a:prstGeom>
        </p:spPr>
      </p:pic>
    </p:spTree>
    <p:extLst>
      <p:ext uri="{BB962C8B-B14F-4D97-AF65-F5344CB8AC3E}">
        <p14:creationId xmlns:p14="http://schemas.microsoft.com/office/powerpoint/2010/main" val="369856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0D1B4-483F-E25B-DCCE-4C3F24B8C7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8C6B36-0792-C42C-02FB-B40C3DF4D355}"/>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A10E9-5641-2AFD-742C-048A1FA31581}"/>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Project Goals</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31ED3378-E9C8-2F40-3DDC-E522F1AD71FE}"/>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marL="457200" indent="-457200" algn="l">
              <a:buFont typeface="+mj-lt"/>
              <a:buAutoNum type="arabicPeriod"/>
            </a:pPr>
            <a:r>
              <a:rPr lang="en-US" dirty="0">
                <a:latin typeface="Garamond" panose="02020404030301010803" pitchFamily="18" charset="0"/>
              </a:rPr>
              <a:t>Expand Housing Options</a:t>
            </a:r>
          </a:p>
          <a:p>
            <a:pPr marL="457200" indent="-457200" algn="l">
              <a:buFont typeface="+mj-lt"/>
              <a:buAutoNum type="arabicPeriod"/>
            </a:pPr>
            <a:r>
              <a:rPr lang="en-US" dirty="0">
                <a:latin typeface="Garamond" panose="02020404030301010803" pitchFamily="18" charset="0"/>
              </a:rPr>
              <a:t>Support Aging in Place</a:t>
            </a:r>
          </a:p>
          <a:p>
            <a:pPr marL="457200" indent="-457200" algn="l">
              <a:buFont typeface="+mj-lt"/>
              <a:buAutoNum type="arabicPeriod"/>
            </a:pPr>
            <a:r>
              <a:rPr lang="en-US" dirty="0">
                <a:latin typeface="Garamond" panose="02020404030301010803" pitchFamily="18" charset="0"/>
              </a:rPr>
              <a:t>Free Up Workforce Housing</a:t>
            </a:r>
          </a:p>
          <a:p>
            <a:pPr marL="457200" indent="-457200" algn="l">
              <a:buFont typeface="+mj-lt"/>
              <a:buAutoNum type="arabicPeriod"/>
            </a:pPr>
            <a:r>
              <a:rPr lang="en-US" dirty="0">
                <a:latin typeface="Garamond" panose="02020404030301010803" pitchFamily="18" charset="0"/>
              </a:rPr>
              <a:t>Align with Local Planning Goals</a:t>
            </a:r>
          </a:p>
          <a:p>
            <a:pPr marL="457200" indent="-457200" algn="l">
              <a:buFont typeface="+mj-lt"/>
              <a:buAutoNum type="arabicPeriod"/>
            </a:pPr>
            <a:r>
              <a:rPr lang="en-US" dirty="0">
                <a:latin typeface="Garamond" panose="02020404030301010803" pitchFamily="18" charset="0"/>
              </a:rPr>
              <a:t>Engage the Community</a:t>
            </a:r>
          </a:p>
          <a:p>
            <a:pPr marL="457200" indent="-457200" algn="l">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78A23487-9F65-DD7E-1A7C-67524062DCDB}"/>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2FA2F12F-5222-4F7D-BDE0-989BB4F5D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5" name="Picture 4" descr="A picture containing grass, tree, outdoor, house&#10;&#10;AI-generated content may be incorrect.">
            <a:extLst>
              <a:ext uri="{FF2B5EF4-FFF2-40B4-BE49-F238E27FC236}">
                <a16:creationId xmlns:a16="http://schemas.microsoft.com/office/drawing/2014/main" id="{84F51328-7E6D-3956-5B99-DBB83C211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861" y="666178"/>
            <a:ext cx="2752725" cy="1666875"/>
          </a:xfrm>
          <a:prstGeom prst="rect">
            <a:avLst/>
          </a:prstGeom>
        </p:spPr>
      </p:pic>
      <p:pic>
        <p:nvPicPr>
          <p:cNvPr id="10" name="Picture 9" descr="A picture containing sky, outdoor, grass, house&#10;&#10;AI-generated content may be incorrect.">
            <a:extLst>
              <a:ext uri="{FF2B5EF4-FFF2-40B4-BE49-F238E27FC236}">
                <a16:creationId xmlns:a16="http://schemas.microsoft.com/office/drawing/2014/main" id="{EFFFCEEE-C6E3-2447-1C92-2EA72003B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861" y="2393743"/>
            <a:ext cx="2752725" cy="1831813"/>
          </a:xfrm>
          <a:prstGeom prst="rect">
            <a:avLst/>
          </a:prstGeom>
        </p:spPr>
      </p:pic>
      <p:pic>
        <p:nvPicPr>
          <p:cNvPr id="12" name="Picture 11" descr="A group of people standing outside a house&#10;&#10;AI-generated content may be incorrect.">
            <a:extLst>
              <a:ext uri="{FF2B5EF4-FFF2-40B4-BE49-F238E27FC236}">
                <a16:creationId xmlns:a16="http://schemas.microsoft.com/office/drawing/2014/main" id="{B268BF22-923B-31D5-AB1A-EA696F7BE3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2924" y="2393743"/>
            <a:ext cx="2445565" cy="1831813"/>
          </a:xfrm>
          <a:prstGeom prst="rect">
            <a:avLst/>
          </a:prstGeom>
        </p:spPr>
      </p:pic>
      <p:pic>
        <p:nvPicPr>
          <p:cNvPr id="14" name="Picture 13" descr="A picture containing text, tree, outdoor&#10;&#10;AI-generated content may be incorrect.">
            <a:extLst>
              <a:ext uri="{FF2B5EF4-FFF2-40B4-BE49-F238E27FC236}">
                <a16:creationId xmlns:a16="http://schemas.microsoft.com/office/drawing/2014/main" id="{853DD4C3-56DF-9B15-9D1B-817D18928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924" y="666178"/>
            <a:ext cx="2966639" cy="1666874"/>
          </a:xfrm>
          <a:prstGeom prst="rect">
            <a:avLst/>
          </a:prstGeom>
        </p:spPr>
      </p:pic>
    </p:spTree>
    <p:extLst>
      <p:ext uri="{BB962C8B-B14F-4D97-AF65-F5344CB8AC3E}">
        <p14:creationId xmlns:p14="http://schemas.microsoft.com/office/powerpoint/2010/main" val="156374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2B6622-7D9E-B1F0-D5EE-A149C72EFAD2}"/>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11CC88-7929-1C75-1582-55BFA2C7AB9A}"/>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Challenges we Face</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6A6D3B93-53A9-96EF-E764-E286958C7EDF}"/>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marL="457200" indent="-457200" algn="l">
              <a:buFont typeface="Arial" panose="020B0604020202020204" pitchFamily="34" charset="0"/>
              <a:buChar char="•"/>
            </a:pPr>
            <a:r>
              <a:rPr lang="en-US" sz="2800" dirty="0">
                <a:latin typeface="Garamond"/>
                <a:ea typeface="Calibri" panose="020F0502020204030204" pitchFamily="34" charset="0"/>
                <a:cs typeface="Times New Roman"/>
              </a:rPr>
              <a:t>Housing prices in Shenandoah County rose from $193,000 (2019) to $320,000 (2024); some months peaking at over $500,000.</a:t>
            </a:r>
          </a:p>
          <a:p>
            <a:pPr marL="457200" indent="-457200" algn="l">
              <a:buFont typeface="Arial" panose="020B0604020202020204" pitchFamily="34" charset="0"/>
              <a:buChar char="•"/>
            </a:pPr>
            <a:r>
              <a:rPr lang="en-US" sz="2800" dirty="0">
                <a:latin typeface="Garamond"/>
                <a:ea typeface="Calibri" panose="020F0502020204030204" pitchFamily="34" charset="0"/>
                <a:cs typeface="Times New Roman"/>
              </a:rPr>
              <a:t>48% drop in housing inventory; 77% fewer homes sold.</a:t>
            </a:r>
          </a:p>
          <a:p>
            <a:pPr marL="457200" indent="-457200" algn="l">
              <a:buFont typeface="Arial" panose="020B0604020202020204" pitchFamily="34" charset="0"/>
              <a:buChar char="•"/>
            </a:pPr>
            <a:r>
              <a:rPr lang="en-US" sz="2800" dirty="0">
                <a:latin typeface="Garamond"/>
                <a:ea typeface="Calibri" panose="020F0502020204030204" pitchFamily="34" charset="0"/>
                <a:cs typeface="Times New Roman"/>
              </a:rPr>
              <a:t>Fewer options for older adults, small households, and workers.</a:t>
            </a:r>
          </a:p>
          <a:p>
            <a:pPr marL="457200" indent="-457200" algn="l">
              <a:buFont typeface="Arial" panose="020B0604020202020204" pitchFamily="34" charset="0"/>
              <a:buChar char="•"/>
            </a:pPr>
            <a:r>
              <a:rPr lang="en-US" sz="2800" dirty="0">
                <a:latin typeface="Garamond"/>
                <a:ea typeface="Calibri" panose="020F0502020204030204" pitchFamily="34" charset="0"/>
                <a:cs typeface="Times New Roman"/>
              </a:rPr>
              <a:t>Demand exceeds supply—especially for homes under $300,000.</a:t>
            </a:r>
          </a:p>
          <a:p>
            <a:pPr marL="457200" indent="-457200" algn="l">
              <a:buFont typeface="Arial" panose="020B0604020202020204" pitchFamily="34" charset="0"/>
              <a:buChar char="•"/>
            </a:pPr>
            <a:endParaRPr lang="en-US" sz="2800" dirty="0">
              <a:latin typeface="Garamond"/>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D856CD8D-04D4-F2E8-1891-71C2DE3D1C0C}"/>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C5B19381-DD64-D34B-5A18-65C7FAC69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Tree>
    <p:extLst>
      <p:ext uri="{BB962C8B-B14F-4D97-AF65-F5344CB8AC3E}">
        <p14:creationId xmlns:p14="http://schemas.microsoft.com/office/powerpoint/2010/main" val="172747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AB0C-F8B8-9CC4-2934-F2F4BFFFE99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7D16732-C45F-928C-0235-082BCEC1F4D0}"/>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412B9-EA25-4DB5-C1EA-B890F9648B04}"/>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In other news…</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31B176B3-5455-FCA3-0806-22466A5E9692}"/>
              </a:ext>
            </a:extLst>
          </p:cNvPr>
          <p:cNvSpPr>
            <a:spLocks noGrp="1"/>
          </p:cNvSpPr>
          <p:nvPr>
            <p:ph type="subTitle" idx="1"/>
          </p:nvPr>
        </p:nvSpPr>
        <p:spPr>
          <a:xfrm>
            <a:off x="268405" y="1098499"/>
            <a:ext cx="11578269" cy="4422301"/>
          </a:xfrm>
        </p:spPr>
        <p:txBody>
          <a:bodyPr vert="horz" lIns="91440" tIns="45720" rIns="91440" bIns="45720" rtlCol="0" anchor="t">
            <a:normAutofit fontScale="77500" lnSpcReduction="20000"/>
          </a:bodyPr>
          <a:lstStyle/>
          <a:p>
            <a:pPr algn="l"/>
            <a:r>
              <a:rPr lang="en-US" sz="4500" dirty="0">
                <a:latin typeface="Garamond"/>
                <a:ea typeface="Calibri" panose="020F0502020204030204" pitchFamily="34" charset="0"/>
                <a:cs typeface="Times New Roman"/>
              </a:rPr>
              <a:t>We’ve received $40,000 from Virginia Housing</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$20,000 County Market Assessment</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$20,000 Woodstock Area Market Study</a:t>
            </a:r>
          </a:p>
          <a:p>
            <a:pPr marL="457200" indent="-457200" algn="l">
              <a:buFont typeface="Arial" panose="020B0604020202020204" pitchFamily="34" charset="0"/>
              <a:buChar char="•"/>
            </a:pPr>
            <a:endParaRPr lang="en-US" sz="2800"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sz="2800" dirty="0">
                <a:latin typeface="Garamond"/>
                <a:ea typeface="Calibri" panose="020F0502020204030204" pitchFamily="34" charset="0"/>
                <a:cs typeface="Times New Roman"/>
              </a:rPr>
              <a:t>Virginia Center for Housing Research (VCHR)</a:t>
            </a:r>
          </a:p>
          <a:p>
            <a:pPr marL="914400" lvl="1" indent="-457200" algn="l">
              <a:buFont typeface="Arial" panose="020B0604020202020204" pitchFamily="34" charset="0"/>
              <a:buChar char="•"/>
            </a:pPr>
            <a:r>
              <a:rPr lang="en-US" sz="2400" dirty="0">
                <a:latin typeface="Garamond"/>
                <a:ea typeface="Calibri" panose="020F0502020204030204" pitchFamily="34" charset="0"/>
                <a:cs typeface="Times New Roman"/>
              </a:rPr>
              <a:t>Comprehensive Housing Needs Assessment: detailed market analysis and evaluation of current and projected housing needs across various household types and income levels. Assess existing housing stock, housing gaps, and analyze trends.</a:t>
            </a:r>
          </a:p>
          <a:p>
            <a:pPr marL="914400" lvl="1" indent="-457200" algn="l">
              <a:buFont typeface="Arial" panose="020B0604020202020204" pitchFamily="34" charset="0"/>
              <a:buChar char="•"/>
            </a:pPr>
            <a:r>
              <a:rPr lang="en-US" sz="2400" dirty="0">
                <a:latin typeface="Garamond"/>
                <a:ea typeface="Calibri" panose="020F0502020204030204" pitchFamily="34" charset="0"/>
                <a:cs typeface="Times New Roman"/>
              </a:rPr>
              <a:t>Infrastructure and Policy Review: The study will examine zoning regulations, land use policies, infrastructure capacity, and development incentives or constraints that impact housing development in the region.</a:t>
            </a:r>
          </a:p>
          <a:p>
            <a:pPr marL="914400" lvl="1" indent="-457200" algn="l">
              <a:buFont typeface="Arial" panose="020B0604020202020204" pitchFamily="34" charset="0"/>
              <a:buChar char="•"/>
            </a:pPr>
            <a:r>
              <a:rPr lang="en-US" sz="2400" dirty="0">
                <a:latin typeface="Garamond"/>
                <a:ea typeface="Calibri" panose="020F0502020204030204" pitchFamily="34" charset="0"/>
                <a:cs typeface="Times New Roman"/>
              </a:rPr>
              <a:t>Public Engagement and Stakeholder Input: It incorporates feedback from local stakeholders including community members, government officials, and housing advocates through public meetings.</a:t>
            </a:r>
          </a:p>
          <a:p>
            <a:pPr marL="914400" lvl="1" indent="-457200" algn="l">
              <a:buFont typeface="Arial" panose="020B0604020202020204" pitchFamily="34" charset="0"/>
              <a:buChar char="•"/>
            </a:pPr>
            <a:r>
              <a:rPr lang="en-US" sz="2400" dirty="0">
                <a:latin typeface="Garamond"/>
                <a:ea typeface="Calibri" panose="020F0502020204030204" pitchFamily="34" charset="0"/>
                <a:cs typeface="Times New Roman"/>
              </a:rPr>
              <a:t>Development of Strategic Recommendations: Based on the findings, the study will propose strategies and policy recommendations aimed at increasing the availability of affordable, workforce, and senior housing like changes to land use and zoning regulations.</a:t>
            </a:r>
          </a:p>
          <a:p>
            <a:pPr marL="457200" indent="-457200" algn="l">
              <a:buFont typeface="Arial" panose="020B0604020202020204" pitchFamily="34" charset="0"/>
              <a:buChar char="•"/>
            </a:pPr>
            <a:endParaRPr lang="en-US" sz="2800" dirty="0">
              <a:latin typeface="Garamond"/>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56202B5C-5C65-C332-E2BB-7C5F63B15D75}"/>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3EE3C663-DE73-81C9-ED0C-49F539197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Tree>
    <p:extLst>
      <p:ext uri="{BB962C8B-B14F-4D97-AF65-F5344CB8AC3E}">
        <p14:creationId xmlns:p14="http://schemas.microsoft.com/office/powerpoint/2010/main" val="34896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0D1B4-483F-E25B-DCCE-4C3F24B8C7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8C6B36-0792-C42C-02FB-B40C3DF4D355}"/>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A10E9-5641-2AFD-742C-048A1FA31581}"/>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aramond" panose="02020404030301010803" pitchFamily="18" charset="0"/>
              </a:rPr>
              <a:t>Overview</a:t>
            </a:r>
          </a:p>
        </p:txBody>
      </p:sp>
      <p:sp>
        <p:nvSpPr>
          <p:cNvPr id="3" name="Subtitle 2">
            <a:extLst>
              <a:ext uri="{FF2B5EF4-FFF2-40B4-BE49-F238E27FC236}">
                <a16:creationId xmlns:a16="http://schemas.microsoft.com/office/drawing/2014/main" id="{31ED3378-E9C8-2F40-3DDC-E522F1AD71FE}"/>
              </a:ext>
            </a:extLst>
          </p:cNvPr>
          <p:cNvSpPr>
            <a:spLocks noGrp="1"/>
          </p:cNvSpPr>
          <p:nvPr>
            <p:ph type="subTitle" idx="1"/>
          </p:nvPr>
        </p:nvSpPr>
        <p:spPr>
          <a:xfrm>
            <a:off x="268405" y="1098499"/>
            <a:ext cx="6144585" cy="4422301"/>
          </a:xfrm>
        </p:spPr>
        <p:txBody>
          <a:bodyPr vert="horz" lIns="91440" tIns="45720" rIns="91440" bIns="45720" rtlCol="0" anchor="t">
            <a:normAutofit/>
          </a:bodyPr>
          <a:lstStyle/>
          <a:p>
            <a:pPr algn="l"/>
            <a:endParaRPr lang="en-US" strike="sngStrike" dirty="0">
              <a:latin typeface="Garamond" panose="02020404030301010803" pitchFamily="18" charset="0"/>
            </a:endParaRPr>
          </a:p>
          <a:p>
            <a:pPr marL="342900" indent="-342900" algn="l">
              <a:buFont typeface="Arial" panose="020B0604020202020204" pitchFamily="34" charset="0"/>
              <a:buChar char="•"/>
            </a:pPr>
            <a:r>
              <a:rPr lang="en-US" sz="2600" dirty="0">
                <a:latin typeface="Garamond" panose="02020404030301010803" pitchFamily="18" charset="0"/>
              </a:rPr>
              <a:t>Housing Shortage in Shenandoah County</a:t>
            </a:r>
          </a:p>
          <a:p>
            <a:pPr marL="800100" lvl="1" indent="-342900" algn="l">
              <a:buFont typeface="Arial" panose="020B0604020202020204" pitchFamily="34" charset="0"/>
              <a:buChar char="•"/>
            </a:pPr>
            <a:r>
              <a:rPr lang="en-US" sz="2600" dirty="0">
                <a:latin typeface="Garamond" panose="02020404030301010803" pitchFamily="18" charset="0"/>
                <a:ea typeface="Calibri" panose="020F0502020204030204" pitchFamily="34" charset="0"/>
                <a:cs typeface="Times New Roman"/>
              </a:rPr>
              <a:t>Higher housing prices </a:t>
            </a:r>
          </a:p>
          <a:p>
            <a:pPr marL="800100" lvl="1" indent="-342900" algn="l">
              <a:buFont typeface="Arial" panose="020B0604020202020204" pitchFamily="34" charset="0"/>
              <a:buChar char="•"/>
            </a:pPr>
            <a:r>
              <a:rPr lang="en-US" sz="2600" dirty="0">
                <a:latin typeface="Garamond" panose="02020404030301010803" pitchFamily="18" charset="0"/>
                <a:ea typeface="Calibri" panose="020F0502020204030204" pitchFamily="34" charset="0"/>
                <a:cs typeface="Times New Roman"/>
              </a:rPr>
              <a:t>Low vacancy rent rates </a:t>
            </a:r>
          </a:p>
          <a:p>
            <a:pPr marL="800100" lvl="1" indent="-342900" algn="l">
              <a:buFont typeface="Arial" panose="020B0604020202020204" pitchFamily="34" charset="0"/>
              <a:buChar char="•"/>
            </a:pPr>
            <a:r>
              <a:rPr lang="en-US" sz="2600" dirty="0">
                <a:latin typeface="Garamond" panose="02020404030301010803" pitchFamily="18" charset="0"/>
                <a:ea typeface="Calibri" panose="020F0502020204030204" pitchFamily="34" charset="0"/>
                <a:cs typeface="Times New Roman"/>
              </a:rPr>
              <a:t>Scarce Aging-in-place housing</a:t>
            </a:r>
          </a:p>
          <a:p>
            <a:pPr marL="342900" indent="-342900" algn="l">
              <a:buFont typeface="Arial" panose="020B0604020202020204" pitchFamily="34" charset="0"/>
              <a:buChar char="•"/>
            </a:pPr>
            <a:r>
              <a:rPr lang="en-US" sz="2600" dirty="0">
                <a:latin typeface="Garamond" panose="02020404030301010803" pitchFamily="18" charset="0"/>
                <a:ea typeface="Calibri" panose="020F0502020204030204" pitchFamily="34" charset="0"/>
                <a:cs typeface="Times New Roman"/>
              </a:rPr>
              <a:t>Optional Solution: Accessory Dwelling Units</a:t>
            </a:r>
          </a:p>
          <a:p>
            <a:pPr marL="342900" indent="-342900" algn="l">
              <a:buFont typeface="Arial" panose="020B0604020202020204" pitchFamily="34" charset="0"/>
              <a:buChar char="•"/>
            </a:pPr>
            <a:r>
              <a:rPr lang="en-US" sz="2600" dirty="0">
                <a:latin typeface="Garamond" panose="02020404030301010803" pitchFamily="18" charset="0"/>
                <a:ea typeface="Calibri" panose="020F0502020204030204" pitchFamily="34" charset="0"/>
                <a:cs typeface="Times New Roman"/>
              </a:rPr>
              <a:t>Discussing AARP ADU Housing Design Competition</a:t>
            </a:r>
          </a:p>
          <a:p>
            <a:pPr lvl="1" algn="l"/>
            <a:endParaRPr lang="en-US" sz="2400" dirty="0">
              <a:latin typeface="Garamond" panose="02020404030301010803" pitchFamily="18" charset="0"/>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78A23487-9F65-DD7E-1A7C-67524062DCDB}"/>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2FA2F12F-5222-4F7D-BDE0-989BB4F5D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4" name="Picture 3">
            <a:extLst>
              <a:ext uri="{FF2B5EF4-FFF2-40B4-BE49-F238E27FC236}">
                <a16:creationId xmlns:a16="http://schemas.microsoft.com/office/drawing/2014/main" id="{C9E76DFC-B31D-7548-DF3C-72F605F0AA39}"/>
              </a:ext>
            </a:extLst>
          </p:cNvPr>
          <p:cNvPicPr>
            <a:picLocks noChangeAspect="1"/>
          </p:cNvPicPr>
          <p:nvPr/>
        </p:nvPicPr>
        <p:blipFill>
          <a:blip r:embed="rId3"/>
          <a:stretch>
            <a:fillRect/>
          </a:stretch>
        </p:blipFill>
        <p:spPr>
          <a:xfrm>
            <a:off x="6412990" y="1263091"/>
            <a:ext cx="5433684" cy="3169649"/>
          </a:xfrm>
          <a:prstGeom prst="rect">
            <a:avLst/>
          </a:prstGeom>
        </p:spPr>
      </p:pic>
    </p:spTree>
    <p:extLst>
      <p:ext uri="{BB962C8B-B14F-4D97-AF65-F5344CB8AC3E}">
        <p14:creationId xmlns:p14="http://schemas.microsoft.com/office/powerpoint/2010/main" val="96226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4C-9077-7841-64D7-D920B312372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FFB5AD8-BC64-A555-FC9B-AB894C9B6A2E}"/>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A598FD-571D-774F-E8CD-1889A838D9EA}"/>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oudy Old Style"/>
              </a:rPr>
              <a:t>Opportunity: Design for Impact</a:t>
            </a:r>
            <a:endParaRPr lang="en-US" sz="4000" b="1" dirty="0">
              <a:solidFill>
                <a:srgbClr val="005A70"/>
              </a:solidFill>
              <a:latin typeface="Goudy Old Style" panose="02020502050305020303" pitchFamily="18" charset="0"/>
            </a:endParaRPr>
          </a:p>
        </p:txBody>
      </p:sp>
      <p:sp>
        <p:nvSpPr>
          <p:cNvPr id="3" name="Subtitle 2">
            <a:extLst>
              <a:ext uri="{FF2B5EF4-FFF2-40B4-BE49-F238E27FC236}">
                <a16:creationId xmlns:a16="http://schemas.microsoft.com/office/drawing/2014/main" id="{A5BD9D37-BD75-6061-932A-7CCF90A714E7}"/>
              </a:ext>
            </a:extLst>
          </p:cNvPr>
          <p:cNvSpPr>
            <a:spLocks noGrp="1"/>
          </p:cNvSpPr>
          <p:nvPr>
            <p:ph type="subTitle" idx="1"/>
          </p:nvPr>
        </p:nvSpPr>
        <p:spPr>
          <a:xfrm>
            <a:off x="268405" y="1098499"/>
            <a:ext cx="11578269" cy="4422301"/>
          </a:xfrm>
        </p:spPr>
        <p:txBody>
          <a:bodyPr vert="horz" lIns="91440" tIns="45720" rIns="91440" bIns="45720" rtlCol="0" anchor="t">
            <a:normAutofit/>
          </a:bodyPr>
          <a:lstStyle/>
          <a:p>
            <a:pPr algn="l"/>
            <a:r>
              <a:rPr lang="en-US" sz="3200" dirty="0">
                <a:latin typeface="Garamond"/>
                <a:ea typeface="Calibri" panose="020F0502020204030204" pitchFamily="34" charset="0"/>
                <a:cs typeface="Times New Roman"/>
              </a:rPr>
              <a:t>Launching a design competition to create energy and enthusiasm for real projects in our community and eventually leading to pre-approved Accessory Dwelling Unit (ADU) plans.</a:t>
            </a:r>
          </a:p>
          <a:p>
            <a:pPr algn="l"/>
            <a:endParaRPr lang="en-US" sz="2800" dirty="0">
              <a:latin typeface="Garamond"/>
              <a:ea typeface="Calibri" panose="020F0502020204030204" pitchFamily="34" charset="0"/>
              <a:cs typeface="Times New Roman"/>
            </a:endParaRP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Enable “aging in place” solutions.</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Free up larger homes for younger families.</a:t>
            </a:r>
          </a:p>
          <a:p>
            <a:pPr marL="457200" indent="-457200" algn="l">
              <a:buFont typeface="Arial" panose="020B0604020202020204" pitchFamily="34" charset="0"/>
              <a:buChar char="•"/>
            </a:pPr>
            <a:r>
              <a:rPr lang="en-US" dirty="0">
                <a:latin typeface="Garamond"/>
                <a:ea typeface="Calibri" panose="020F0502020204030204" pitchFamily="34" charset="0"/>
                <a:cs typeface="Times New Roman"/>
              </a:rPr>
              <a:t>Boost housing supply without changing neighborhood character.</a:t>
            </a:r>
          </a:p>
          <a:p>
            <a:pPr marL="457200" indent="-457200" algn="l">
              <a:buFont typeface="Arial" panose="020B0604020202020204" pitchFamily="34" charset="0"/>
              <a:buChar char="•"/>
            </a:pPr>
            <a:endParaRPr lang="en-US" dirty="0">
              <a:latin typeface="Garamond"/>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46F58C85-AC49-E60F-9CE7-D8AC7F95A44F}"/>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1DB02E29-A3A4-8988-AF9B-C4A438BEF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spTree>
    <p:extLst>
      <p:ext uri="{BB962C8B-B14F-4D97-AF65-F5344CB8AC3E}">
        <p14:creationId xmlns:p14="http://schemas.microsoft.com/office/powerpoint/2010/main" val="416082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5DF71-C0B5-1FCB-2CD8-F9560E6DA6D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7C3E46B-73D4-50F2-15A5-75338BAD4CB4}"/>
              </a:ext>
            </a:extLst>
          </p:cNvPr>
          <p:cNvSpPr/>
          <p:nvPr/>
        </p:nvSpPr>
        <p:spPr>
          <a:xfrm>
            <a:off x="0" y="5691253"/>
            <a:ext cx="12192000" cy="1166746"/>
          </a:xfrm>
          <a:prstGeom prst="rect">
            <a:avLst/>
          </a:prstGeom>
          <a:solidFill>
            <a:srgbClr val="9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932AFA-D149-7FFB-A47A-A812CE1A96C1}"/>
              </a:ext>
            </a:extLst>
          </p:cNvPr>
          <p:cNvSpPr>
            <a:spLocks noGrp="1"/>
          </p:cNvSpPr>
          <p:nvPr>
            <p:ph type="ctrTitle"/>
          </p:nvPr>
        </p:nvSpPr>
        <p:spPr>
          <a:xfrm>
            <a:off x="150920" y="276016"/>
            <a:ext cx="9144000" cy="652031"/>
          </a:xfrm>
        </p:spPr>
        <p:txBody>
          <a:bodyPr>
            <a:normAutofit/>
          </a:bodyPr>
          <a:lstStyle/>
          <a:p>
            <a:pPr algn="l"/>
            <a:r>
              <a:rPr lang="en-US" sz="4000" b="1" dirty="0">
                <a:solidFill>
                  <a:srgbClr val="005A70"/>
                </a:solidFill>
                <a:latin typeface="Garamond" panose="02020404030301010803" pitchFamily="18" charset="0"/>
              </a:rPr>
              <a:t>Known Benefits</a:t>
            </a:r>
          </a:p>
        </p:txBody>
      </p:sp>
      <p:sp>
        <p:nvSpPr>
          <p:cNvPr id="3" name="Subtitle 2">
            <a:extLst>
              <a:ext uri="{FF2B5EF4-FFF2-40B4-BE49-F238E27FC236}">
                <a16:creationId xmlns:a16="http://schemas.microsoft.com/office/drawing/2014/main" id="{0EF2B0F3-5EB0-DDC2-8006-F363C331BE70}"/>
              </a:ext>
            </a:extLst>
          </p:cNvPr>
          <p:cNvSpPr>
            <a:spLocks noGrp="1"/>
          </p:cNvSpPr>
          <p:nvPr>
            <p:ph type="subTitle" idx="1"/>
          </p:nvPr>
        </p:nvSpPr>
        <p:spPr>
          <a:xfrm>
            <a:off x="2451083" y="1834140"/>
            <a:ext cx="2136467" cy="510843"/>
          </a:xfrm>
        </p:spPr>
        <p:txBody>
          <a:bodyPr vert="horz" lIns="91440" tIns="45720" rIns="91440" bIns="45720" rtlCol="0" anchor="t">
            <a:normAutofit/>
          </a:bodyPr>
          <a:lstStyle/>
          <a:p>
            <a:pPr algn="l"/>
            <a:r>
              <a:rPr lang="en-US" sz="2800" dirty="0">
                <a:latin typeface="Garamond" panose="02020404030301010803" pitchFamily="18" charset="0"/>
              </a:rPr>
              <a:t>Downsizing</a:t>
            </a:r>
            <a:endParaRPr lang="en-US" sz="2800" dirty="0">
              <a:latin typeface="Garamond" panose="02020404030301010803" pitchFamily="18" charset="0"/>
              <a:ea typeface="Calibri" panose="020F0502020204030204" pitchFamily="34" charset="0"/>
              <a:cs typeface="Times New Roman"/>
            </a:endParaRPr>
          </a:p>
          <a:p>
            <a:pPr lvl="1" algn="l"/>
            <a:endParaRPr lang="en-US" sz="2400" dirty="0">
              <a:latin typeface="Garamond" panose="02020404030301010803" pitchFamily="18" charset="0"/>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pPr algn="l"/>
            <a:endParaRPr lang="en-US" sz="2400" dirty="0">
              <a:latin typeface="Garamond"/>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AA0ABA5B-564A-9C04-7D3A-2410ECF563A1}"/>
              </a:ext>
            </a:extLst>
          </p:cNvPr>
          <p:cNvSpPr txBox="1"/>
          <p:nvPr/>
        </p:nvSpPr>
        <p:spPr>
          <a:xfrm>
            <a:off x="9666893" y="6326971"/>
            <a:ext cx="21797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oudy Old Style" panose="02020502050305020303" pitchFamily="18" charset="0"/>
                <a:ea typeface="+mn-ea"/>
                <a:cs typeface="+mn-cs"/>
              </a:rPr>
              <a:t>Be Inspired</a:t>
            </a:r>
          </a:p>
        </p:txBody>
      </p:sp>
      <p:pic>
        <p:nvPicPr>
          <p:cNvPr id="7" name="Picture 6" descr="Shape, icon&#10;&#10;Description automatically generated with medium confidence">
            <a:extLst>
              <a:ext uri="{FF2B5EF4-FFF2-40B4-BE49-F238E27FC236}">
                <a16:creationId xmlns:a16="http://schemas.microsoft.com/office/drawing/2014/main" id="{890E7D99-9E93-CFE7-5DBB-0D7E65503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852" y="5916014"/>
            <a:ext cx="2214823" cy="369332"/>
          </a:xfrm>
          <a:prstGeom prst="rect">
            <a:avLst/>
          </a:prstGeom>
        </p:spPr>
      </p:pic>
      <p:pic>
        <p:nvPicPr>
          <p:cNvPr id="9" name="Picture 8">
            <a:extLst>
              <a:ext uri="{FF2B5EF4-FFF2-40B4-BE49-F238E27FC236}">
                <a16:creationId xmlns:a16="http://schemas.microsoft.com/office/drawing/2014/main" id="{334EAB7E-6796-165C-440B-B612D992E61E}"/>
              </a:ext>
            </a:extLst>
          </p:cNvPr>
          <p:cNvPicPr>
            <a:picLocks noChangeAspect="1"/>
          </p:cNvPicPr>
          <p:nvPr/>
        </p:nvPicPr>
        <p:blipFill>
          <a:blip r:embed="rId3"/>
          <a:stretch>
            <a:fillRect/>
          </a:stretch>
        </p:blipFill>
        <p:spPr>
          <a:xfrm>
            <a:off x="5036995" y="928047"/>
            <a:ext cx="4770119" cy="1614725"/>
          </a:xfrm>
          <a:prstGeom prst="ellipse">
            <a:avLst/>
          </a:prstGeom>
          <a:ln>
            <a:noFill/>
          </a:ln>
          <a:effectLst>
            <a:softEdge rad="112500"/>
          </a:effectLst>
        </p:spPr>
        <p:style>
          <a:lnRef idx="2">
            <a:schemeClr val="accent3"/>
          </a:lnRef>
          <a:fillRef idx="1">
            <a:schemeClr val="lt1"/>
          </a:fillRef>
          <a:effectRef idx="0">
            <a:schemeClr val="accent3"/>
          </a:effectRef>
          <a:fontRef idx="minor">
            <a:schemeClr val="dk1"/>
          </a:fontRef>
        </p:style>
      </p:pic>
      <p:pic>
        <p:nvPicPr>
          <p:cNvPr id="11" name="Picture 10">
            <a:extLst>
              <a:ext uri="{FF2B5EF4-FFF2-40B4-BE49-F238E27FC236}">
                <a16:creationId xmlns:a16="http://schemas.microsoft.com/office/drawing/2014/main" id="{B94A38CB-3A77-F767-BC8C-BF78204D7FCB}"/>
              </a:ext>
            </a:extLst>
          </p:cNvPr>
          <p:cNvPicPr>
            <a:picLocks noChangeAspect="1"/>
          </p:cNvPicPr>
          <p:nvPr/>
        </p:nvPicPr>
        <p:blipFill>
          <a:blip r:embed="rId4"/>
          <a:stretch>
            <a:fillRect/>
          </a:stretch>
        </p:blipFill>
        <p:spPr>
          <a:xfrm>
            <a:off x="379319" y="3359712"/>
            <a:ext cx="2905328" cy="1912513"/>
          </a:xfrm>
          <a:prstGeom prst="ellipse">
            <a:avLst/>
          </a:prstGeom>
          <a:ln>
            <a:noFill/>
          </a:ln>
          <a:effectLst>
            <a:softEdge rad="112500"/>
          </a:effectLst>
        </p:spPr>
      </p:pic>
      <p:pic>
        <p:nvPicPr>
          <p:cNvPr id="13" name="Picture 12">
            <a:extLst>
              <a:ext uri="{FF2B5EF4-FFF2-40B4-BE49-F238E27FC236}">
                <a16:creationId xmlns:a16="http://schemas.microsoft.com/office/drawing/2014/main" id="{7ADFBFFA-BACE-8EE9-B7B3-E629609D1963}"/>
              </a:ext>
            </a:extLst>
          </p:cNvPr>
          <p:cNvPicPr>
            <a:picLocks noChangeAspect="1"/>
          </p:cNvPicPr>
          <p:nvPr/>
        </p:nvPicPr>
        <p:blipFill>
          <a:blip r:embed="rId5"/>
          <a:stretch>
            <a:fillRect/>
          </a:stretch>
        </p:blipFill>
        <p:spPr>
          <a:xfrm>
            <a:off x="937103" y="965363"/>
            <a:ext cx="1523101" cy="2248398"/>
          </a:xfrm>
          <a:prstGeom prst="ellipse">
            <a:avLst/>
          </a:prstGeom>
          <a:ln>
            <a:noFill/>
          </a:ln>
          <a:effectLst>
            <a:softEdge rad="112500"/>
          </a:effectLst>
        </p:spPr>
      </p:pic>
      <p:pic>
        <p:nvPicPr>
          <p:cNvPr id="15" name="Picture 14">
            <a:extLst>
              <a:ext uri="{FF2B5EF4-FFF2-40B4-BE49-F238E27FC236}">
                <a16:creationId xmlns:a16="http://schemas.microsoft.com/office/drawing/2014/main" id="{CC5AB4F6-41F0-58EA-4BB9-EBBB7D60C244}"/>
              </a:ext>
            </a:extLst>
          </p:cNvPr>
          <p:cNvPicPr>
            <a:picLocks noChangeAspect="1"/>
          </p:cNvPicPr>
          <p:nvPr/>
        </p:nvPicPr>
        <p:blipFill>
          <a:blip r:embed="rId6"/>
          <a:stretch>
            <a:fillRect/>
          </a:stretch>
        </p:blipFill>
        <p:spPr>
          <a:xfrm>
            <a:off x="4262714" y="3359712"/>
            <a:ext cx="2905328" cy="1906073"/>
          </a:xfrm>
          <a:prstGeom prst="ellipse">
            <a:avLst/>
          </a:prstGeom>
          <a:ln>
            <a:noFill/>
          </a:ln>
          <a:effectLst>
            <a:softEdge rad="112500"/>
          </a:effectLst>
        </p:spPr>
      </p:pic>
      <p:pic>
        <p:nvPicPr>
          <p:cNvPr id="17" name="Picture 16">
            <a:extLst>
              <a:ext uri="{FF2B5EF4-FFF2-40B4-BE49-F238E27FC236}">
                <a16:creationId xmlns:a16="http://schemas.microsoft.com/office/drawing/2014/main" id="{10A07D72-B1D6-78A7-4608-434CA8D17B7B}"/>
              </a:ext>
            </a:extLst>
          </p:cNvPr>
          <p:cNvPicPr>
            <a:picLocks noChangeAspect="1"/>
          </p:cNvPicPr>
          <p:nvPr/>
        </p:nvPicPr>
        <p:blipFill>
          <a:blip r:embed="rId7"/>
          <a:stretch>
            <a:fillRect/>
          </a:stretch>
        </p:blipFill>
        <p:spPr>
          <a:xfrm>
            <a:off x="8345163" y="3359712"/>
            <a:ext cx="2853447" cy="1906073"/>
          </a:xfrm>
          <a:prstGeom prst="ellipse">
            <a:avLst/>
          </a:prstGeom>
          <a:ln>
            <a:noFill/>
          </a:ln>
          <a:effectLst>
            <a:softEdge rad="112500"/>
          </a:effectLst>
        </p:spPr>
      </p:pic>
      <p:sp>
        <p:nvSpPr>
          <p:cNvPr id="23" name="Subtitle 2">
            <a:extLst>
              <a:ext uri="{FF2B5EF4-FFF2-40B4-BE49-F238E27FC236}">
                <a16:creationId xmlns:a16="http://schemas.microsoft.com/office/drawing/2014/main" id="{5C2B795D-0346-E7E5-97C1-A13180B010E5}"/>
              </a:ext>
            </a:extLst>
          </p:cNvPr>
          <p:cNvSpPr txBox="1">
            <a:spLocks/>
          </p:cNvSpPr>
          <p:nvPr/>
        </p:nvSpPr>
        <p:spPr>
          <a:xfrm>
            <a:off x="639540" y="5183783"/>
            <a:ext cx="2384886" cy="51084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Garamond" panose="02020404030301010803" pitchFamily="18" charset="0"/>
              </a:rPr>
              <a:t>Environmental</a:t>
            </a:r>
            <a:endParaRPr lang="en-US" sz="2800" dirty="0">
              <a:latin typeface="Garamond" panose="02020404030301010803" pitchFamily="18" charset="0"/>
              <a:ea typeface="Calibri" panose="020F0502020204030204" pitchFamily="34" charset="0"/>
              <a:cs typeface="Times New Roman"/>
            </a:endParaRPr>
          </a:p>
          <a:p>
            <a:pPr lvl="1"/>
            <a:endParaRPr lang="en-US" sz="2400" dirty="0">
              <a:latin typeface="Garamond" panose="02020404030301010803" pitchFamily="18" charset="0"/>
              <a:ea typeface="Calibri" panose="020F0502020204030204" pitchFamily="34" charset="0"/>
              <a:cs typeface="Times New Roman"/>
            </a:endParaRPr>
          </a:p>
          <a:p>
            <a:pPr marL="457200" indent="-457200">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endParaRPr lang="en-US" dirty="0">
              <a:latin typeface="Garamond"/>
              <a:ea typeface="Calibri" panose="020F0502020204030204" pitchFamily="34" charset="0"/>
              <a:cs typeface="Times New Roman"/>
            </a:endParaRPr>
          </a:p>
        </p:txBody>
      </p:sp>
      <p:sp>
        <p:nvSpPr>
          <p:cNvPr id="24" name="Subtitle 2">
            <a:extLst>
              <a:ext uri="{FF2B5EF4-FFF2-40B4-BE49-F238E27FC236}">
                <a16:creationId xmlns:a16="http://schemas.microsoft.com/office/drawing/2014/main" id="{BCD5D2E9-8063-F6DF-5F7D-2194BED20EA4}"/>
              </a:ext>
            </a:extLst>
          </p:cNvPr>
          <p:cNvSpPr txBox="1">
            <a:spLocks/>
          </p:cNvSpPr>
          <p:nvPr/>
        </p:nvSpPr>
        <p:spPr>
          <a:xfrm>
            <a:off x="9807114" y="1479988"/>
            <a:ext cx="2384886" cy="51084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Garamond" panose="02020404030301010803" pitchFamily="18" charset="0"/>
              </a:rPr>
              <a:t>Community</a:t>
            </a:r>
            <a:endParaRPr lang="en-US" sz="2800" dirty="0">
              <a:latin typeface="Garamond" panose="02020404030301010803" pitchFamily="18" charset="0"/>
              <a:ea typeface="Calibri" panose="020F0502020204030204" pitchFamily="34" charset="0"/>
              <a:cs typeface="Times New Roman"/>
            </a:endParaRPr>
          </a:p>
          <a:p>
            <a:pPr lvl="1" algn="l"/>
            <a:endParaRPr lang="en-US" sz="2400" dirty="0">
              <a:latin typeface="Garamond" panose="02020404030301010803" pitchFamily="18" charset="0"/>
              <a:ea typeface="Calibri" panose="020F0502020204030204" pitchFamily="34" charset="0"/>
              <a:cs typeface="Times New Roman"/>
            </a:endParaRPr>
          </a:p>
          <a:p>
            <a:pPr marL="457200" indent="-457200" algn="l">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pPr algn="l"/>
            <a:endParaRPr lang="en-US" dirty="0">
              <a:latin typeface="Garamond"/>
              <a:ea typeface="Calibri" panose="020F0502020204030204" pitchFamily="34" charset="0"/>
              <a:cs typeface="Times New Roman"/>
            </a:endParaRPr>
          </a:p>
        </p:txBody>
      </p:sp>
      <p:sp>
        <p:nvSpPr>
          <p:cNvPr id="25" name="Subtitle 2">
            <a:extLst>
              <a:ext uri="{FF2B5EF4-FFF2-40B4-BE49-F238E27FC236}">
                <a16:creationId xmlns:a16="http://schemas.microsoft.com/office/drawing/2014/main" id="{36BF056D-690F-0F81-ACAA-871D9CD1EBBA}"/>
              </a:ext>
            </a:extLst>
          </p:cNvPr>
          <p:cNvSpPr txBox="1">
            <a:spLocks/>
          </p:cNvSpPr>
          <p:nvPr/>
        </p:nvSpPr>
        <p:spPr>
          <a:xfrm>
            <a:off x="4522935" y="5183783"/>
            <a:ext cx="2384886" cy="51084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Garamond" panose="02020404030301010803" pitchFamily="18" charset="0"/>
              </a:rPr>
              <a:t>Aging-in-place</a:t>
            </a:r>
            <a:endParaRPr lang="en-US" sz="2800" dirty="0">
              <a:latin typeface="Garamond" panose="02020404030301010803" pitchFamily="18" charset="0"/>
              <a:ea typeface="Calibri" panose="020F0502020204030204" pitchFamily="34" charset="0"/>
              <a:cs typeface="Times New Roman"/>
            </a:endParaRPr>
          </a:p>
          <a:p>
            <a:pPr lvl="1"/>
            <a:endParaRPr lang="en-US" sz="2400" dirty="0">
              <a:latin typeface="Garamond" panose="02020404030301010803" pitchFamily="18" charset="0"/>
              <a:ea typeface="Calibri" panose="020F0502020204030204" pitchFamily="34" charset="0"/>
              <a:cs typeface="Times New Roman"/>
            </a:endParaRPr>
          </a:p>
          <a:p>
            <a:pPr marL="457200" indent="-457200">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endParaRPr lang="en-US" dirty="0">
              <a:latin typeface="Garamond"/>
              <a:ea typeface="Calibri" panose="020F0502020204030204" pitchFamily="34" charset="0"/>
              <a:cs typeface="Times New Roman"/>
            </a:endParaRPr>
          </a:p>
        </p:txBody>
      </p:sp>
      <p:sp>
        <p:nvSpPr>
          <p:cNvPr id="26" name="Subtitle 2">
            <a:extLst>
              <a:ext uri="{FF2B5EF4-FFF2-40B4-BE49-F238E27FC236}">
                <a16:creationId xmlns:a16="http://schemas.microsoft.com/office/drawing/2014/main" id="{807A2967-BC91-71BC-7E35-33061006BFC9}"/>
              </a:ext>
            </a:extLst>
          </p:cNvPr>
          <p:cNvSpPr txBox="1">
            <a:spLocks/>
          </p:cNvSpPr>
          <p:nvPr/>
        </p:nvSpPr>
        <p:spPr>
          <a:xfrm>
            <a:off x="7590791" y="5209125"/>
            <a:ext cx="4362191" cy="92785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Garamond" panose="02020404030301010803" pitchFamily="18" charset="0"/>
              </a:rPr>
              <a:t>Housing Friends &amp; Relatives</a:t>
            </a:r>
            <a:endParaRPr lang="en-US" sz="2800" dirty="0">
              <a:latin typeface="Garamond" panose="02020404030301010803" pitchFamily="18" charset="0"/>
              <a:ea typeface="Calibri" panose="020F0502020204030204" pitchFamily="34" charset="0"/>
              <a:cs typeface="Times New Roman"/>
            </a:endParaRPr>
          </a:p>
          <a:p>
            <a:pPr lvl="1"/>
            <a:endParaRPr lang="en-US" sz="2800" dirty="0">
              <a:latin typeface="Garamond" panose="02020404030301010803" pitchFamily="18" charset="0"/>
              <a:ea typeface="Calibri" panose="020F0502020204030204" pitchFamily="34" charset="0"/>
              <a:cs typeface="Times New Roman"/>
            </a:endParaRPr>
          </a:p>
          <a:p>
            <a:pPr marL="457200" indent="-457200">
              <a:buFont typeface="Arial" panose="020B0604020202020204" pitchFamily="34" charset="0"/>
              <a:buChar char="•"/>
            </a:pPr>
            <a:endParaRPr lang="en-US" sz="2800" dirty="0">
              <a:latin typeface="Garamond" panose="02020404030301010803" pitchFamily="18" charset="0"/>
              <a:ea typeface="Calibri" panose="020F0502020204030204" pitchFamily="34" charset="0"/>
              <a:cs typeface="Times New Roman"/>
            </a:endParaRPr>
          </a:p>
          <a:p>
            <a:endParaRPr lang="en-US" sz="2800" dirty="0">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8728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F8C9C2-9894-9142-CD3C-8293B834B5DA}"/>
              </a:ext>
            </a:extLst>
          </p:cNvPr>
          <p:cNvSpPr/>
          <p:nvPr/>
        </p:nvSpPr>
        <p:spPr>
          <a:xfrm>
            <a:off x="0" y="5691188"/>
            <a:ext cx="12192000" cy="1166812"/>
          </a:xfrm>
          <a:prstGeom prst="rect">
            <a:avLst/>
          </a:prstGeom>
          <a:solidFill>
            <a:srgbClr val="DA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96" name="TextBox 7">
            <a:extLst>
              <a:ext uri="{FF2B5EF4-FFF2-40B4-BE49-F238E27FC236}">
                <a16:creationId xmlns:a16="http://schemas.microsoft.com/office/drawing/2014/main" id="{8FE4092A-AA0C-9AC6-C268-5DE37841F0F1}"/>
              </a:ext>
            </a:extLst>
          </p:cNvPr>
          <p:cNvSpPr txBox="1">
            <a:spLocks noChangeArrowheads="1"/>
          </p:cNvSpPr>
          <p:nvPr/>
        </p:nvSpPr>
        <p:spPr bwMode="auto">
          <a:xfrm>
            <a:off x="3032125" y="955675"/>
            <a:ext cx="6127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107000"/>
              </a:lnSpc>
            </a:pPr>
            <a:r>
              <a:rPr lang="en-US" altLang="en-US" b="1">
                <a:latin typeface="Garamond" panose="02020404030301010803" pitchFamily="18" charset="0"/>
                <a:ea typeface="Calibri" panose="020F0502020204030204" pitchFamily="34" charset="0"/>
                <a:cs typeface="Times New Roman" panose="02020603050405020304" pitchFamily="18" charset="0"/>
              </a:rPr>
              <a:t>Property Value vs. Value per Acre</a:t>
            </a:r>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grpSp>
        <p:nvGrpSpPr>
          <p:cNvPr id="8197" name="Group 10">
            <a:extLst>
              <a:ext uri="{FF2B5EF4-FFF2-40B4-BE49-F238E27FC236}">
                <a16:creationId xmlns:a16="http://schemas.microsoft.com/office/drawing/2014/main" id="{E6FBE840-9EA5-C52F-33EB-C96E7E85AF2E}"/>
              </a:ext>
            </a:extLst>
          </p:cNvPr>
          <p:cNvGrpSpPr>
            <a:grpSpLocks/>
          </p:cNvGrpSpPr>
          <p:nvPr/>
        </p:nvGrpSpPr>
        <p:grpSpPr bwMode="auto">
          <a:xfrm>
            <a:off x="427038" y="1447800"/>
            <a:ext cx="11337925" cy="4697413"/>
            <a:chOff x="399894" y="1447631"/>
            <a:chExt cx="11339016" cy="4697106"/>
          </a:xfrm>
        </p:grpSpPr>
        <p:pic>
          <p:nvPicPr>
            <p:cNvPr id="8198" name="Picture 2">
              <a:extLst>
                <a:ext uri="{FF2B5EF4-FFF2-40B4-BE49-F238E27FC236}">
                  <a16:creationId xmlns:a16="http://schemas.microsoft.com/office/drawing/2014/main" id="{55E9FF73-685E-DB99-99D4-7B558CDCD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68" y="1447631"/>
              <a:ext cx="3628642" cy="46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a:extLst>
                <a:ext uri="{FF2B5EF4-FFF2-40B4-BE49-F238E27FC236}">
                  <a16:creationId xmlns:a16="http://schemas.microsoft.com/office/drawing/2014/main" id="{5890C62F-6FEF-6C48-A8FA-6CBF35BAC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4" y="1447879"/>
              <a:ext cx="3628642" cy="46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a:extLst>
                <a:ext uri="{FF2B5EF4-FFF2-40B4-BE49-F238E27FC236}">
                  <a16:creationId xmlns:a16="http://schemas.microsoft.com/office/drawing/2014/main" id="{112D483B-BFEB-FCD8-8874-FDC86BA47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081" y="1447879"/>
              <a:ext cx="3628642" cy="469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012E0B50-2E2A-2E9D-169D-F3B29CDF82CF}"/>
              </a:ext>
            </a:extLst>
          </p:cNvPr>
          <p:cNvSpPr txBox="1">
            <a:spLocks/>
          </p:cNvSpPr>
          <p:nvPr/>
        </p:nvSpPr>
        <p:spPr>
          <a:xfrm>
            <a:off x="150920" y="276016"/>
            <a:ext cx="9144000" cy="6520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5A70"/>
                </a:solidFill>
                <a:latin typeface="Garamond" panose="02020404030301010803" pitchFamily="18" charset="0"/>
              </a:rPr>
              <a:t>Known Benefits – Value?</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7398"/>
      </a:accent1>
      <a:accent2>
        <a:srgbClr val="DAAA00"/>
      </a:accent2>
      <a:accent3>
        <a:srgbClr val="ACA39A"/>
      </a:accent3>
      <a:accent4>
        <a:srgbClr val="FFC000"/>
      </a:accent4>
      <a:accent5>
        <a:srgbClr val="005A70"/>
      </a:accent5>
      <a:accent6>
        <a:srgbClr val="76881D"/>
      </a:accent6>
      <a:hlink>
        <a:srgbClr val="0563C1"/>
      </a:hlink>
      <a:folHlink>
        <a:srgbClr val="971B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23573</TotalTime>
  <Words>1814</Words>
  <Application>Microsoft Office PowerPoint</Application>
  <PresentationFormat>Widescreen</PresentationFormat>
  <Paragraphs>221</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Century Gothic</vt:lpstr>
      <vt:lpstr>Courier New</vt:lpstr>
      <vt:lpstr>Garamond</vt:lpstr>
      <vt:lpstr>Goudy Catalogue</vt:lpstr>
      <vt:lpstr>Goudy Old Style</vt:lpstr>
      <vt:lpstr>GoudyCatDCDReg</vt:lpstr>
      <vt:lpstr>Office Theme</vt:lpstr>
      <vt:lpstr>PowerPoint Presentation</vt:lpstr>
      <vt:lpstr>Agenda</vt:lpstr>
      <vt:lpstr>Project Goals</vt:lpstr>
      <vt:lpstr>Challenges we Face</vt:lpstr>
      <vt:lpstr>In other news…</vt:lpstr>
      <vt:lpstr>Overview</vt:lpstr>
      <vt:lpstr>Opportunity: Design for Impact</vt:lpstr>
      <vt:lpstr>Known Benefits</vt:lpstr>
      <vt:lpstr>PowerPoint Presentation</vt:lpstr>
      <vt:lpstr>PowerPoint Presentation</vt:lpstr>
      <vt:lpstr>PowerPoint Presentation</vt:lpstr>
      <vt:lpstr>Why ADUs?</vt:lpstr>
      <vt:lpstr>How the Competition Works</vt:lpstr>
      <vt:lpstr>Competition Timeline – Thanksgiving! </vt:lpstr>
      <vt:lpstr>Town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Shenandoah County Planning Commission</dc:title>
  <dc:creator>Tyler Hinkle</dc:creator>
  <cp:lastModifiedBy>Jack Hurst</cp:lastModifiedBy>
  <cp:revision>449</cp:revision>
  <cp:lastPrinted>2025-05-27T13:58:06Z</cp:lastPrinted>
  <dcterms:created xsi:type="dcterms:W3CDTF">2022-12-08T13:46:02Z</dcterms:created>
  <dcterms:modified xsi:type="dcterms:W3CDTF">2025-11-24T20:52:04Z</dcterms:modified>
</cp:coreProperties>
</file>